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m4a" ContentType="audio/mp4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26" r:id="rId1"/>
  </p:sldMasterIdLst>
  <p:notesMasterIdLst>
    <p:notesMasterId r:id="rId9"/>
  </p:notesMasterIdLst>
  <p:sldIdLst>
    <p:sldId id="477" r:id="rId2"/>
    <p:sldId id="478" r:id="rId3"/>
    <p:sldId id="479" r:id="rId4"/>
    <p:sldId id="480" r:id="rId5"/>
    <p:sldId id="481" r:id="rId6"/>
    <p:sldId id="482" r:id="rId7"/>
    <p:sldId id="483" r:id="rId8"/>
  </p:sldIdLst>
  <p:sldSz cx="12192000" cy="6858000"/>
  <p:notesSz cx="6797675" cy="9931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1014" autoAdjust="0"/>
  </p:normalViewPr>
  <p:slideViewPr>
    <p:cSldViewPr snapToGrid="0">
      <p:cViewPr varScale="1">
        <p:scale>
          <a:sx n="57" d="100"/>
          <a:sy n="57" d="100"/>
        </p:scale>
        <p:origin x="69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media/image1.jpeg>
</file>

<file path=ppt/media/image10.png>
</file>

<file path=ppt/media/image11.png>
</file>

<file path=ppt/media/image11.wm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.wmf>
</file>

<file path=ppt/media/image18.png>
</file>

<file path=ppt/media/image19.wmf>
</file>

<file path=ppt/media/image2.png>
</file>

<file path=ppt/media/image20.png>
</file>

<file path=ppt/media/image21.png>
</file>

<file path=ppt/media/image24.png>
</file>

<file path=ppt/media/image3.wmf>
</file>

<file path=ppt/media/image4.wmf>
</file>

<file path=ppt/media/image5.wmf>
</file>

<file path=ppt/media/image6.png>
</file>

<file path=ppt/media/image60.png>
</file>

<file path=ppt/media/image7.png>
</file>

<file path=ppt/media/image8.png>
</file>

<file path=ppt/media/image8.wmf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C78ED-187E-4C34-93AC-A1481264C3A3}" type="datetimeFigureOut">
              <a:rPr lang="tr-TR" smtClean="0"/>
              <a:t>4.04.2020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79450" y="4779963"/>
            <a:ext cx="5438775" cy="39100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9432925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49688" y="9432925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E9494-4A8E-4D06-B433-3EAD739E736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7970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84B99-7E06-4AA7-8D21-EFC090554D6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127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84B99-7E06-4AA7-8D21-EFC090554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258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84B99-7E06-4AA7-8D21-EFC090554D6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97533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smtClean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09600" y="359465"/>
            <a:ext cx="10972800" cy="1143000"/>
          </a:xfrm>
          <a:prstGeom prst="rect">
            <a:avLst/>
          </a:prstGeom>
        </p:spPr>
        <p:txBody>
          <a:bodyPr anchor="b" anchorCtr="0">
            <a:normAutofit/>
          </a:bodyPr>
          <a:lstStyle/>
          <a:p>
            <a:pPr algn="l"/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D4C49B74-5DB2-4B03-B1D2-7F6A3C51C318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773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Başlık, İçeri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914400" y="990600"/>
            <a:ext cx="10363200" cy="76200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2 İçerik Yer Tutucusu"/>
          <p:cNvSpPr>
            <a:spLocks noGrp="1"/>
          </p:cNvSpPr>
          <p:nvPr>
            <p:ph sz="half" idx="1"/>
          </p:nvPr>
        </p:nvSpPr>
        <p:spPr>
          <a:xfrm>
            <a:off x="812800" y="1905000"/>
            <a:ext cx="5080000" cy="4114800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6096000" y="1905000"/>
            <a:ext cx="5080000" cy="4114800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5" name="4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5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6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F0FF9A2-3DC5-424D-9D00-FB322E2A754F}" type="slidenum">
              <a:rPr lang="en-US"/>
              <a:pPr>
                <a:defRPr/>
              </a:pPr>
              <a:t>‹#›</a:t>
            </a:fld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4913910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Başlık, 4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sz="quarter"/>
          </p:nvPr>
        </p:nvSpPr>
        <p:spPr>
          <a:xfrm>
            <a:off x="914400" y="990600"/>
            <a:ext cx="10363200" cy="76200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/>
          </a:p>
        </p:txBody>
      </p:sp>
      <p:sp>
        <p:nvSpPr>
          <p:cNvPr id="3" name="2 İçerik Yer Tutucusu"/>
          <p:cNvSpPr>
            <a:spLocks noGrp="1"/>
          </p:cNvSpPr>
          <p:nvPr>
            <p:ph sz="quarter" idx="1"/>
          </p:nvPr>
        </p:nvSpPr>
        <p:spPr>
          <a:xfrm>
            <a:off x="812800" y="1905000"/>
            <a:ext cx="5080000" cy="1981200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4" name="3 İçerik Yer Tutucusu"/>
          <p:cNvSpPr>
            <a:spLocks noGrp="1"/>
          </p:cNvSpPr>
          <p:nvPr>
            <p:ph sz="quarter" idx="2"/>
          </p:nvPr>
        </p:nvSpPr>
        <p:spPr>
          <a:xfrm>
            <a:off x="6096000" y="1905000"/>
            <a:ext cx="5080000" cy="1981200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5" name="4 İçerik Yer Tutucusu"/>
          <p:cNvSpPr>
            <a:spLocks noGrp="1"/>
          </p:cNvSpPr>
          <p:nvPr>
            <p:ph sz="quarter" idx="3"/>
          </p:nvPr>
        </p:nvSpPr>
        <p:spPr>
          <a:xfrm>
            <a:off x="812800" y="4038600"/>
            <a:ext cx="5080000" cy="1981200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6" name="5 İçerik Yer Tutucusu"/>
          <p:cNvSpPr>
            <a:spLocks noGrp="1"/>
          </p:cNvSpPr>
          <p:nvPr>
            <p:ph sz="quarter" idx="4"/>
          </p:nvPr>
        </p:nvSpPr>
        <p:spPr>
          <a:xfrm>
            <a:off x="6096000" y="4038600"/>
            <a:ext cx="5080000" cy="1981200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/>
          </a:p>
        </p:txBody>
      </p:sp>
      <p:sp>
        <p:nvSpPr>
          <p:cNvPr id="7" name="6 Veri Yer Tutucusu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7 Altbilgi Yer Tutucusu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8 Slayt Numarası Yer Tutucusu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5D71E09-F294-4285-B498-20A0CFED9908}" type="slidenum">
              <a:rPr lang="en-US"/>
              <a:pPr>
                <a:defRPr/>
              </a:pPr>
              <a:t>‹#›</a:t>
            </a:fld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92126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84B99-7E06-4AA7-8D21-EFC090554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72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84B99-7E06-4AA7-8D21-EFC090554D6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5080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84B99-7E06-4AA7-8D21-EFC090554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7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84B99-7E06-4AA7-8D21-EFC090554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272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54" y="89270"/>
            <a:ext cx="9720072" cy="670147"/>
          </a:xfrm>
        </p:spPr>
        <p:txBody>
          <a:bodyPr>
            <a:normAutofit/>
          </a:bodyPr>
          <a:lstStyle>
            <a:lvl1pPr>
              <a:defRPr sz="36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449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84B99-7E06-4AA7-8D21-EFC090554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441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84B99-7E06-4AA7-8D21-EFC090554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044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84B99-7E06-4AA7-8D21-EFC090554D6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712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8C84B99-7E06-4AA7-8D21-EFC090554D6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060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7" r:id="rId1"/>
    <p:sldLayoutId id="2147483828" r:id="rId2"/>
    <p:sldLayoutId id="2147483829" r:id="rId3"/>
    <p:sldLayoutId id="2147483830" r:id="rId4"/>
    <p:sldLayoutId id="2147483831" r:id="rId5"/>
    <p:sldLayoutId id="2147483832" r:id="rId6"/>
    <p:sldLayoutId id="2147483833" r:id="rId7"/>
    <p:sldLayoutId id="2147483834" r:id="rId8"/>
    <p:sldLayoutId id="2147483835" r:id="rId9"/>
    <p:sldLayoutId id="2147483836" r:id="rId10"/>
    <p:sldLayoutId id="2147483837" r:id="rId11"/>
    <p:sldLayoutId id="2147483838" r:id="rId12"/>
    <p:sldLayoutId id="2147483839" r:id="rId13"/>
    <p:sldLayoutId id="2147483840" r:id="rId14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13" Type="http://schemas.openxmlformats.org/officeDocument/2006/relationships/image" Target="../media/image7.png"/><Relationship Id="rId3" Type="http://schemas.openxmlformats.org/officeDocument/2006/relationships/audio" Target="../media/media2.m4a"/><Relationship Id="rId7" Type="http://schemas.openxmlformats.org/officeDocument/2006/relationships/oleObject" Target="../embeddings/oleObject2.bin"/><Relationship Id="rId12" Type="http://schemas.openxmlformats.org/officeDocument/2006/relationships/image" Target="../media/image5.wmf"/><Relationship Id="rId2" Type="http://schemas.microsoft.com/office/2007/relationships/media" Target="../media/media2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11" Type="http://schemas.openxmlformats.org/officeDocument/2006/relationships/oleObject" Target="../embeddings/oleObject3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60.png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3.m4a"/><Relationship Id="rId7" Type="http://schemas.openxmlformats.org/officeDocument/2006/relationships/image" Target="../media/image8.wmf"/><Relationship Id="rId2" Type="http://schemas.microsoft.com/office/2007/relationships/media" Target="../media/media3.m4a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8.png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6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1.png"/><Relationship Id="rId11" Type="http://schemas.openxmlformats.org/officeDocument/2006/relationships/image" Target="../media/image7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audio" Target="../media/media5.m4a"/><Relationship Id="rId7" Type="http://schemas.openxmlformats.org/officeDocument/2006/relationships/image" Target="../media/image11.wmf"/><Relationship Id="rId2" Type="http://schemas.microsoft.com/office/2007/relationships/media" Target="../media/media5.m4a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17.png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wmf"/><Relationship Id="rId3" Type="http://schemas.openxmlformats.org/officeDocument/2006/relationships/audio" Target="../media/media6.m4a"/><Relationship Id="rId7" Type="http://schemas.openxmlformats.org/officeDocument/2006/relationships/oleObject" Target="../embeddings/oleObject6.bin"/><Relationship Id="rId2" Type="http://schemas.microsoft.com/office/2007/relationships/media" Target="../media/media6.m4a"/><Relationship Id="rId1" Type="http://schemas.openxmlformats.org/officeDocument/2006/relationships/vmlDrawing" Target="../drawings/vmlDrawing4.vml"/><Relationship Id="rId6" Type="http://schemas.openxmlformats.org/officeDocument/2006/relationships/image" Target="../media/image18.png"/><Relationship Id="rId5" Type="http://schemas.openxmlformats.org/officeDocument/2006/relationships/image" Target="../media/image20.png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wmf"/><Relationship Id="rId3" Type="http://schemas.openxmlformats.org/officeDocument/2006/relationships/audio" Target="../media/media7.m4a"/><Relationship Id="rId7" Type="http://schemas.openxmlformats.org/officeDocument/2006/relationships/oleObject" Target="../embeddings/oleObject7.bin"/><Relationship Id="rId2" Type="http://schemas.microsoft.com/office/2007/relationships/media" Target="../media/media7.m4a"/><Relationship Id="rId1" Type="http://schemas.openxmlformats.org/officeDocument/2006/relationships/vmlDrawing" Target="../drawings/vmlDrawing5.vml"/><Relationship Id="rId6" Type="http://schemas.openxmlformats.org/officeDocument/2006/relationships/image" Target="../media/image24.png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PID CONTROLLERS</a:t>
            </a:r>
            <a:endParaRPr lang="en-US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610599" y="4960137"/>
            <a:ext cx="3420291" cy="1463040"/>
          </a:xfrm>
        </p:spPr>
        <p:txBody>
          <a:bodyPr>
            <a:normAutofit/>
          </a:bodyPr>
          <a:lstStyle/>
          <a:p>
            <a:r>
              <a:rPr lang="tr-TR" sz="2400" dirty="0" err="1" smtClean="0"/>
              <a:t>Assoc.Dr</a:t>
            </a:r>
            <a:r>
              <a:rPr lang="tr-TR" sz="2400" dirty="0" smtClean="0"/>
              <a:t>. Güleser K Demir</a:t>
            </a:r>
          </a:p>
          <a:p>
            <a:r>
              <a:rPr lang="tr-TR" sz="2400" dirty="0" err="1" smtClean="0"/>
              <a:t>Assist</a:t>
            </a:r>
            <a:r>
              <a:rPr lang="tr-TR" sz="2400" dirty="0" smtClean="0"/>
              <a:t>. Dr. Hatice Doğan</a:t>
            </a:r>
            <a:endParaRPr lang="tr-TR" sz="2400" dirty="0"/>
          </a:p>
        </p:txBody>
      </p:sp>
      <p:pic>
        <p:nvPicPr>
          <p:cNvPr id="2" name="sc1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8786" y="5160560"/>
            <a:ext cx="487363" cy="487363"/>
          </a:xfrm>
          <a:prstGeom prst="rect">
            <a:avLst/>
          </a:prstGeom>
        </p:spPr>
      </p:pic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84B99-7E06-4AA7-8D21-EFC090554D6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846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PID </a:t>
            </a:r>
            <a:r>
              <a:rPr lang="tr-TR" dirty="0" err="1" smtClean="0"/>
              <a:t>Controllers</a:t>
            </a:r>
            <a:endParaRPr lang="tr-TR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436595" y="2332037"/>
            <a:ext cx="8229600" cy="4525963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tr-TR" sz="1800" dirty="0" smtClean="0"/>
              <a:t>Transfer </a:t>
            </a:r>
            <a:r>
              <a:rPr lang="tr-TR" sz="1800" dirty="0" err="1" smtClean="0"/>
              <a:t>function</a:t>
            </a:r>
            <a:r>
              <a:rPr lang="tr-TR" sz="1800" dirty="0" smtClean="0"/>
              <a:t> of </a:t>
            </a:r>
            <a:r>
              <a:rPr lang="en-US" sz="1800" dirty="0" smtClean="0"/>
              <a:t>PID controller </a:t>
            </a:r>
            <a:r>
              <a:rPr lang="tr-TR" sz="1800" dirty="0" smtClean="0"/>
              <a:t>is</a:t>
            </a:r>
          </a:p>
          <a:p>
            <a:pPr marL="0" indent="0">
              <a:buNone/>
            </a:pPr>
            <a:endParaRPr lang="tr-TR" sz="1800" dirty="0"/>
          </a:p>
          <a:p>
            <a:pPr marL="0" indent="0">
              <a:buNone/>
            </a:pPr>
            <a:endParaRPr lang="tr-TR" sz="1800" dirty="0" smtClean="0"/>
          </a:p>
          <a:p>
            <a:r>
              <a:rPr lang="en-US" sz="1800" dirty="0" smtClean="0"/>
              <a:t>In the time domain</a:t>
            </a:r>
            <a:r>
              <a:rPr lang="tr-TR" sz="1800" dirty="0" smtClean="0"/>
              <a:t>;</a:t>
            </a:r>
            <a:endParaRPr lang="en-US" sz="1800" dirty="0" smtClean="0"/>
          </a:p>
        </p:txBody>
      </p:sp>
      <p:graphicFrame>
        <p:nvGraphicFramePr>
          <p:cNvPr id="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8751429"/>
              </p:ext>
            </p:extLst>
          </p:nvPr>
        </p:nvGraphicFramePr>
        <p:xfrm>
          <a:off x="1223894" y="3908649"/>
          <a:ext cx="4577801" cy="792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05" name="Denklem" r:id="rId5" imgW="2273040" imgH="393480" progId="Equation.3">
                  <p:embed/>
                </p:oleObj>
              </mc:Choice>
              <mc:Fallback>
                <p:oleObj name="Denklem" r:id="rId5" imgW="2273040" imgH="39348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3894" y="3908649"/>
                        <a:ext cx="4577801" cy="79247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5701414"/>
              </p:ext>
            </p:extLst>
          </p:nvPr>
        </p:nvGraphicFramePr>
        <p:xfrm>
          <a:off x="1116013" y="2733675"/>
          <a:ext cx="3340100" cy="688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06" name="Denklem" r:id="rId7" imgW="2095200" imgH="431640" progId="Equation.3">
                  <p:embed/>
                </p:oleObj>
              </mc:Choice>
              <mc:Fallback>
                <p:oleObj name="Denklem" r:id="rId7" imgW="2095200" imgH="4316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2733675"/>
                        <a:ext cx="3340100" cy="68897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6" descr="PID Controller bd"/>
          <p:cNvPicPr>
            <a:picLocks noChangeAspect="1" noChangeArrowheads="1"/>
          </p:cNvPicPr>
          <p:nvPr/>
        </p:nvPicPr>
        <p:blipFill>
          <a:blip r:embed="rId9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60580" y="988017"/>
            <a:ext cx="7696200" cy="1441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139440" y="4841762"/>
            <a:ext cx="179106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tr-TR" b="1" u="sng" dirty="0">
                <a:solidFill>
                  <a:schemeClr val="accent2"/>
                </a:solidFill>
              </a:rPr>
              <a:t>P</a:t>
            </a:r>
            <a:r>
              <a:rPr lang="en-US" dirty="0" err="1" smtClean="0">
                <a:solidFill>
                  <a:schemeClr val="accent2"/>
                </a:solidFill>
              </a:rPr>
              <a:t>roportional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gain</a:t>
            </a: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2643297" y="4815872"/>
            <a:ext cx="136723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tr-TR" b="1" dirty="0" smtClean="0">
                <a:solidFill>
                  <a:schemeClr val="accent2"/>
                </a:solidFill>
              </a:rPr>
              <a:t>I</a:t>
            </a:r>
            <a:r>
              <a:rPr lang="en-US" dirty="0" err="1" smtClean="0">
                <a:solidFill>
                  <a:schemeClr val="accent2"/>
                </a:solidFill>
              </a:rPr>
              <a:t>ntegral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gain</a:t>
            </a:r>
          </a:p>
        </p:txBody>
      </p:sp>
      <p:sp>
        <p:nvSpPr>
          <p:cNvPr id="9" name="Text Box 9"/>
          <p:cNvSpPr txBox="1">
            <a:spLocks noChangeArrowheads="1"/>
          </p:cNvSpPr>
          <p:nvPr/>
        </p:nvSpPr>
        <p:spPr bwMode="auto">
          <a:xfrm>
            <a:off x="4701776" y="4791086"/>
            <a:ext cx="158787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tr-TR" b="1" dirty="0">
                <a:solidFill>
                  <a:schemeClr val="accent2"/>
                </a:solidFill>
              </a:rPr>
              <a:t>D</a:t>
            </a:r>
            <a:r>
              <a:rPr lang="en-US" dirty="0" err="1" smtClean="0">
                <a:solidFill>
                  <a:schemeClr val="accent2"/>
                </a:solidFill>
              </a:rPr>
              <a:t>erivative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gain</a:t>
            </a: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2012576" y="4037643"/>
            <a:ext cx="432000" cy="548739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 flipH="1">
            <a:off x="1806388" y="4576472"/>
            <a:ext cx="381000" cy="304800"/>
          </a:xfrm>
          <a:prstGeom prst="line">
            <a:avLst/>
          </a:prstGeom>
          <a:noFill/>
          <a:ln w="9525">
            <a:solidFill>
              <a:srgbClr val="33CCFF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045201" y="4118382"/>
            <a:ext cx="468000" cy="468000"/>
          </a:xfrm>
          <a:prstGeom prst="ellipse">
            <a:avLst/>
          </a:prstGeom>
          <a:noFill/>
          <a:ln w="9525">
            <a:solidFill>
              <a:srgbClr val="3366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4662567" y="4090182"/>
            <a:ext cx="468000" cy="468000"/>
          </a:xfrm>
          <a:prstGeom prst="ellipse">
            <a:avLst/>
          </a:prstGeom>
          <a:noFill/>
          <a:ln w="9525">
            <a:solidFill>
              <a:srgbClr val="000099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14"/>
          <p:cNvSpPr>
            <a:spLocks noChangeShapeType="1"/>
          </p:cNvSpPr>
          <p:nvPr/>
        </p:nvSpPr>
        <p:spPr bwMode="auto">
          <a:xfrm>
            <a:off x="4905927" y="4614572"/>
            <a:ext cx="304800" cy="228600"/>
          </a:xfrm>
          <a:prstGeom prst="line">
            <a:avLst/>
          </a:prstGeom>
          <a:noFill/>
          <a:ln w="9525">
            <a:solidFill>
              <a:srgbClr val="000099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5" name="Line 15"/>
          <p:cNvSpPr>
            <a:spLocks noChangeShapeType="1"/>
          </p:cNvSpPr>
          <p:nvPr/>
        </p:nvSpPr>
        <p:spPr bwMode="auto">
          <a:xfrm>
            <a:off x="3265754" y="4576472"/>
            <a:ext cx="0" cy="228600"/>
          </a:xfrm>
          <a:prstGeom prst="line">
            <a:avLst/>
          </a:prstGeom>
          <a:noFill/>
          <a:ln w="9525">
            <a:solidFill>
              <a:srgbClr val="3399FF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cxnSp>
        <p:nvCxnSpPr>
          <p:cNvPr id="18" name="Düz Ok Bağlayıcısı 17"/>
          <p:cNvCxnSpPr/>
          <p:nvPr/>
        </p:nvCxnSpPr>
        <p:spPr>
          <a:xfrm flipV="1">
            <a:off x="4381500" y="603401"/>
            <a:ext cx="395762" cy="354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Metin kutusu 18"/>
              <p:cNvSpPr txBox="1"/>
              <p:nvPr/>
            </p:nvSpPr>
            <p:spPr>
              <a:xfrm>
                <a:off x="4551395" y="288826"/>
                <a:ext cx="207800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d>
                        <m:d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nor/>
                        </m:rPr>
                        <a:rPr lang="tr-TR" b="0" i="0" smtClean="0">
                          <a:latin typeface="Cambria Math" panose="02040503050406030204" pitchFamily="18" charset="0"/>
                        </a:rPr>
                        <m:t>PID</m:t>
                      </m:r>
                      <m:r>
                        <m:rPr>
                          <m:nor/>
                        </m:rPr>
                        <a:rPr lang="tr-T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tr-TR" b="0" i="0" smtClean="0">
                          <a:latin typeface="Cambria Math" panose="02040503050406030204" pitchFamily="18" charset="0"/>
                        </a:rPr>
                        <m:t>controller</m:t>
                      </m:r>
                    </m:oMath>
                  </m:oMathPara>
                </a14:m>
                <a:endParaRPr lang="tr-TR" dirty="0"/>
              </a:p>
            </p:txBody>
          </p:sp>
        </mc:Choice>
        <mc:Fallback xmlns="">
          <p:sp>
            <p:nvSpPr>
              <p:cNvPr id="19" name="Metin kutusu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1395" y="288826"/>
                <a:ext cx="2078005" cy="276999"/>
              </a:xfrm>
              <a:prstGeom prst="rect">
                <a:avLst/>
              </a:prstGeom>
              <a:blipFill>
                <a:blip r:embed="rId10"/>
                <a:stretch>
                  <a:fillRect l="-2053" r="-2346" b="-10870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Yuvarlatılmış Dikdörtgen 19"/>
          <p:cNvSpPr/>
          <p:nvPr/>
        </p:nvSpPr>
        <p:spPr>
          <a:xfrm>
            <a:off x="2743200" y="957854"/>
            <a:ext cx="2360023" cy="96238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cxnSp>
        <p:nvCxnSpPr>
          <p:cNvPr id="21" name="Düz Ok Bağlayıcısı 20"/>
          <p:cNvCxnSpPr/>
          <p:nvPr/>
        </p:nvCxnSpPr>
        <p:spPr>
          <a:xfrm flipV="1">
            <a:off x="6544187" y="679083"/>
            <a:ext cx="666510" cy="524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Metin kutusu 24"/>
          <p:cNvSpPr txBox="1"/>
          <p:nvPr/>
        </p:nvSpPr>
        <p:spPr>
          <a:xfrm>
            <a:off x="7127211" y="323779"/>
            <a:ext cx="4046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Plant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that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we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want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to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control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its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output</a:t>
            </a:r>
            <a:endParaRPr lang="tr-TR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6" name="Dikdörtgen 25"/>
          <p:cNvSpPr/>
          <p:nvPr/>
        </p:nvSpPr>
        <p:spPr>
          <a:xfrm>
            <a:off x="7313215" y="2184753"/>
            <a:ext cx="463787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 smtClean="0"/>
              <a:t>PID </a:t>
            </a:r>
            <a:r>
              <a:rPr lang="tr-TR" dirty="0" err="1" smtClean="0"/>
              <a:t>controller</a:t>
            </a:r>
            <a:r>
              <a:rPr lang="tr-TR" dirty="0" smtClean="0"/>
              <a:t> </a:t>
            </a:r>
            <a:r>
              <a:rPr lang="tr-TR" dirty="0" err="1" smtClean="0"/>
              <a:t>takes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error</a:t>
            </a:r>
            <a:r>
              <a:rPr lang="tr-TR" dirty="0" smtClean="0"/>
              <a:t>  e(t), as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input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 smtClean="0"/>
              <a:t> </a:t>
            </a:r>
            <a:r>
              <a:rPr lang="en-US" dirty="0"/>
              <a:t>computes its </a:t>
            </a:r>
            <a:r>
              <a:rPr lang="tr-TR" dirty="0" err="1"/>
              <a:t>proportional</a:t>
            </a:r>
            <a:r>
              <a:rPr lang="tr-TR" dirty="0"/>
              <a:t>, </a:t>
            </a:r>
            <a:r>
              <a:rPr lang="en-US" dirty="0"/>
              <a:t>derivative and integral </a:t>
            </a:r>
            <a:r>
              <a:rPr lang="tr-TR" dirty="0" err="1" smtClean="0"/>
              <a:t>terms</a:t>
            </a:r>
            <a:r>
              <a:rPr lang="tr-TR" dirty="0" smtClean="0"/>
              <a:t>. </a:t>
            </a:r>
            <a:r>
              <a:rPr lang="tr-TR" dirty="0" err="1" smtClean="0"/>
              <a:t>Summation</a:t>
            </a:r>
            <a:r>
              <a:rPr lang="tr-TR" dirty="0" smtClean="0"/>
              <a:t> of </a:t>
            </a:r>
            <a:r>
              <a:rPr lang="tr-TR" dirty="0" err="1" smtClean="0"/>
              <a:t>these</a:t>
            </a:r>
            <a:r>
              <a:rPr lang="tr-TR" dirty="0" smtClean="0"/>
              <a:t> </a:t>
            </a:r>
            <a:r>
              <a:rPr lang="tr-TR" dirty="0" err="1" smtClean="0"/>
              <a:t>terms</a:t>
            </a:r>
            <a:r>
              <a:rPr lang="tr-TR" dirty="0" smtClean="0"/>
              <a:t> is </a:t>
            </a:r>
            <a:r>
              <a:rPr lang="tr-TR" dirty="0" err="1" smtClean="0"/>
              <a:t>outputted</a:t>
            </a:r>
            <a:r>
              <a:rPr lang="tr-TR" dirty="0" smtClean="0"/>
              <a:t> as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control</a:t>
            </a:r>
            <a:r>
              <a:rPr lang="tr-TR" dirty="0" smtClean="0"/>
              <a:t> </a:t>
            </a:r>
            <a:r>
              <a:rPr lang="en-US" dirty="0" smtClean="0"/>
              <a:t>signal </a:t>
            </a:r>
            <a:r>
              <a:rPr lang="en-US" i="1" dirty="0"/>
              <a:t>u(t</a:t>
            </a:r>
            <a:r>
              <a:rPr lang="en-US" i="1" dirty="0" smtClean="0"/>
              <a:t>)</a:t>
            </a:r>
            <a:r>
              <a:rPr lang="tr-TR" dirty="0" smtClean="0"/>
              <a:t>.  </a:t>
            </a:r>
            <a:r>
              <a:rPr lang="tr-TR" dirty="0" err="1" smtClean="0"/>
              <a:t>This</a:t>
            </a:r>
            <a:r>
              <a:rPr lang="tr-TR" dirty="0" smtClean="0"/>
              <a:t> </a:t>
            </a:r>
            <a:r>
              <a:rPr lang="tr-TR" dirty="0" err="1" smtClean="0"/>
              <a:t>control</a:t>
            </a:r>
            <a:r>
              <a:rPr lang="tr-TR" dirty="0" smtClean="0"/>
              <a:t> </a:t>
            </a:r>
            <a:r>
              <a:rPr lang="tr-TR" dirty="0" err="1" smtClean="0"/>
              <a:t>signal</a:t>
            </a:r>
            <a:r>
              <a:rPr lang="tr-TR" dirty="0" smtClean="0"/>
              <a:t> is </a:t>
            </a:r>
            <a:r>
              <a:rPr lang="tr-TR" dirty="0" err="1" smtClean="0"/>
              <a:t>inputted</a:t>
            </a:r>
            <a:r>
              <a:rPr lang="tr-TR" dirty="0" smtClean="0"/>
              <a:t>  </a:t>
            </a:r>
            <a:r>
              <a:rPr lang="en-US" dirty="0" smtClean="0"/>
              <a:t>to </a:t>
            </a:r>
            <a:r>
              <a:rPr lang="en-US" dirty="0"/>
              <a:t>the plant, and a new output </a:t>
            </a:r>
            <a:r>
              <a:rPr lang="en-US" i="1" dirty="0"/>
              <a:t>y(t)</a:t>
            </a:r>
            <a:r>
              <a:rPr lang="en-US" dirty="0"/>
              <a:t> </a:t>
            </a:r>
            <a:r>
              <a:rPr lang="tr-TR" dirty="0" smtClean="0"/>
              <a:t>is </a:t>
            </a:r>
            <a:r>
              <a:rPr lang="en-US" dirty="0" smtClean="0"/>
              <a:t>obtained</a:t>
            </a:r>
            <a:r>
              <a:rPr lang="en-US" dirty="0"/>
              <a:t>. This new output </a:t>
            </a:r>
            <a:r>
              <a:rPr lang="en-US" i="1" dirty="0"/>
              <a:t>y(t)</a:t>
            </a:r>
            <a:r>
              <a:rPr lang="en-US" dirty="0"/>
              <a:t> </a:t>
            </a:r>
            <a:r>
              <a:rPr lang="tr-TR" dirty="0" smtClean="0"/>
              <a:t>is </a:t>
            </a:r>
            <a:r>
              <a:rPr lang="tr-TR" dirty="0" err="1" smtClean="0"/>
              <a:t>measured</a:t>
            </a:r>
            <a:r>
              <a:rPr lang="tr-TR" dirty="0" smtClean="0"/>
              <a:t> </a:t>
            </a:r>
            <a:r>
              <a:rPr lang="tr-TR" dirty="0" err="1" smtClean="0"/>
              <a:t>by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en-US" dirty="0" smtClean="0"/>
              <a:t>sensor to </a:t>
            </a:r>
            <a:r>
              <a:rPr lang="en-US" dirty="0"/>
              <a:t>find the new error signal </a:t>
            </a:r>
            <a:r>
              <a:rPr lang="en-US" i="1" dirty="0"/>
              <a:t>e(t).</a:t>
            </a:r>
            <a:r>
              <a:rPr lang="en-US" dirty="0"/>
              <a:t> The controllers takes this new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produce</a:t>
            </a:r>
            <a:r>
              <a:rPr lang="tr-TR" dirty="0" smtClean="0"/>
              <a:t> </a:t>
            </a:r>
            <a:r>
              <a:rPr lang="tr-TR" dirty="0" err="1" smtClean="0"/>
              <a:t>control</a:t>
            </a:r>
            <a:r>
              <a:rPr lang="tr-TR" dirty="0" smtClean="0"/>
              <a:t> </a:t>
            </a:r>
            <a:r>
              <a:rPr lang="tr-TR" dirty="0" err="1" smtClean="0"/>
              <a:t>signal</a:t>
            </a:r>
            <a:r>
              <a:rPr lang="tr-TR" dirty="0" smtClean="0"/>
              <a:t>.</a:t>
            </a:r>
            <a:r>
              <a:rPr lang="en-US" dirty="0" smtClean="0"/>
              <a:t> </a:t>
            </a:r>
            <a:r>
              <a:rPr lang="en-US" dirty="0"/>
              <a:t>This process goes on and on.</a:t>
            </a:r>
          </a:p>
        </p:txBody>
      </p:sp>
      <p:graphicFrame>
        <p:nvGraphicFramePr>
          <p:cNvPr id="2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7381313"/>
              </p:ext>
            </p:extLst>
          </p:nvPr>
        </p:nvGraphicFramePr>
        <p:xfrm>
          <a:off x="1348142" y="5469806"/>
          <a:ext cx="4577801" cy="792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07" name="Denklem" r:id="rId11" imgW="2273040" imgH="393480" progId="Equation.3">
                  <p:embed/>
                </p:oleObj>
              </mc:Choice>
              <mc:Fallback>
                <p:oleObj name="Denklem" r:id="rId11" imgW="2273040" imgH="39348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8142" y="5469806"/>
                        <a:ext cx="4577801" cy="79247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Metin kutusu 27"/>
          <p:cNvSpPr txBox="1"/>
          <p:nvPr/>
        </p:nvSpPr>
        <p:spPr>
          <a:xfrm>
            <a:off x="65467" y="2893496"/>
            <a:ext cx="590226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tr-TR" dirty="0" smtClean="0"/>
              <a:t>Eq.1</a:t>
            </a:r>
            <a:endParaRPr lang="tr-TR" dirty="0"/>
          </a:p>
        </p:txBody>
      </p:sp>
      <p:sp>
        <p:nvSpPr>
          <p:cNvPr id="29" name="Metin kutusu 28"/>
          <p:cNvSpPr txBox="1"/>
          <p:nvPr/>
        </p:nvSpPr>
        <p:spPr>
          <a:xfrm>
            <a:off x="65467" y="4090182"/>
            <a:ext cx="590226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tr-TR" dirty="0" smtClean="0"/>
              <a:t>Eq.2</a:t>
            </a:r>
            <a:endParaRPr lang="tr-TR" dirty="0"/>
          </a:p>
        </p:txBody>
      </p:sp>
      <p:sp>
        <p:nvSpPr>
          <p:cNvPr id="30" name="Metin kutusu 29"/>
          <p:cNvSpPr txBox="1"/>
          <p:nvPr/>
        </p:nvSpPr>
        <p:spPr>
          <a:xfrm>
            <a:off x="139440" y="5695675"/>
            <a:ext cx="590226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tr-TR" dirty="0" smtClean="0"/>
              <a:t>Eq.3</a:t>
            </a:r>
            <a:endParaRPr lang="tr-TR" dirty="0"/>
          </a:p>
        </p:txBody>
      </p:sp>
      <p:sp>
        <p:nvSpPr>
          <p:cNvPr id="31" name="Text Box 7"/>
          <p:cNvSpPr txBox="1">
            <a:spLocks noChangeArrowheads="1"/>
          </p:cNvSpPr>
          <p:nvPr/>
        </p:nvSpPr>
        <p:spPr bwMode="auto">
          <a:xfrm>
            <a:off x="1550871" y="6319772"/>
            <a:ext cx="18035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tr-TR" b="1" u="sng" dirty="0">
                <a:solidFill>
                  <a:schemeClr val="accent2"/>
                </a:solidFill>
              </a:rPr>
              <a:t>P</a:t>
            </a:r>
            <a:r>
              <a:rPr lang="en-US" dirty="0" err="1" smtClean="0">
                <a:solidFill>
                  <a:schemeClr val="accent2"/>
                </a:solidFill>
              </a:rPr>
              <a:t>roportional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tr-TR" dirty="0" err="1" smtClean="0">
                <a:solidFill>
                  <a:schemeClr val="accent2"/>
                </a:solidFill>
              </a:rPr>
              <a:t>term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2" name="Text Box 7"/>
          <p:cNvSpPr txBox="1">
            <a:spLocks noChangeArrowheads="1"/>
          </p:cNvSpPr>
          <p:nvPr/>
        </p:nvSpPr>
        <p:spPr bwMode="auto">
          <a:xfrm>
            <a:off x="3393561" y="6319772"/>
            <a:ext cx="139198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tr-TR" b="1" u="sng" dirty="0" err="1" smtClean="0">
                <a:solidFill>
                  <a:schemeClr val="accent2"/>
                </a:solidFill>
              </a:rPr>
              <a:t>I</a:t>
            </a:r>
            <a:r>
              <a:rPr lang="tr-TR" dirty="0" err="1" smtClean="0">
                <a:solidFill>
                  <a:schemeClr val="accent2"/>
                </a:solidFill>
              </a:rPr>
              <a:t>ntegral</a:t>
            </a:r>
            <a:r>
              <a:rPr lang="tr-TR" b="1" u="sng" dirty="0" smtClean="0">
                <a:solidFill>
                  <a:schemeClr val="accent2"/>
                </a:solidFill>
              </a:rPr>
              <a:t> </a:t>
            </a:r>
            <a:r>
              <a:rPr lang="tr-TR" dirty="0" err="1" smtClean="0">
                <a:solidFill>
                  <a:schemeClr val="accent2"/>
                </a:solidFill>
              </a:rPr>
              <a:t>term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3" name="Text Box 7"/>
          <p:cNvSpPr txBox="1">
            <a:spLocks noChangeArrowheads="1"/>
          </p:cNvSpPr>
          <p:nvPr/>
        </p:nvSpPr>
        <p:spPr bwMode="auto">
          <a:xfrm>
            <a:off x="4878718" y="6319772"/>
            <a:ext cx="159710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tr-TR" b="1" u="sng" dirty="0" err="1" smtClean="0">
                <a:solidFill>
                  <a:schemeClr val="accent2"/>
                </a:solidFill>
              </a:rPr>
              <a:t>D</a:t>
            </a:r>
            <a:r>
              <a:rPr lang="tr-TR" dirty="0" err="1" smtClean="0">
                <a:solidFill>
                  <a:schemeClr val="accent2"/>
                </a:solidFill>
              </a:rPr>
              <a:t>erivative</a:t>
            </a:r>
            <a:r>
              <a:rPr lang="tr-TR" b="1" u="sng" dirty="0" smtClean="0">
                <a:solidFill>
                  <a:schemeClr val="accent2"/>
                </a:solidFill>
              </a:rPr>
              <a:t> </a:t>
            </a:r>
            <a:r>
              <a:rPr lang="tr-TR" dirty="0" err="1" smtClean="0">
                <a:solidFill>
                  <a:schemeClr val="accent2"/>
                </a:solidFill>
              </a:rPr>
              <a:t>term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4" name="Sağ Ayraç 33"/>
          <p:cNvSpPr/>
          <p:nvPr/>
        </p:nvSpPr>
        <p:spPr>
          <a:xfrm rot="5400000">
            <a:off x="2474616" y="5792863"/>
            <a:ext cx="251449" cy="761119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5" name="Sağ Ayraç 34"/>
          <p:cNvSpPr/>
          <p:nvPr/>
        </p:nvSpPr>
        <p:spPr>
          <a:xfrm rot="5400000">
            <a:off x="3820921" y="5624470"/>
            <a:ext cx="205336" cy="1216787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6" name="Sağ Ayraç 35"/>
          <p:cNvSpPr/>
          <p:nvPr/>
        </p:nvSpPr>
        <p:spPr>
          <a:xfrm rot="5400000">
            <a:off x="5295760" y="5647966"/>
            <a:ext cx="324485" cy="1158568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16" name="sc2.m4a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388471" y="5160418"/>
            <a:ext cx="487363" cy="487363"/>
          </a:xfrm>
          <a:prstGeom prst="rect">
            <a:avLst/>
          </a:prstGeom>
        </p:spPr>
      </p:pic>
      <p:sp>
        <p:nvSpPr>
          <p:cNvPr id="22" name="Metin kutusu 21"/>
          <p:cNvSpPr txBox="1"/>
          <p:nvPr/>
        </p:nvSpPr>
        <p:spPr>
          <a:xfrm>
            <a:off x="11299371" y="6389493"/>
            <a:ext cx="43107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tr-TR" dirty="0" smtClean="0"/>
              <a:t>1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64497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879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3"/>
              <p:cNvSpPr txBox="1">
                <a:spLocks noChangeArrowheads="1"/>
              </p:cNvSpPr>
              <p:nvPr/>
            </p:nvSpPr>
            <p:spPr>
              <a:xfrm>
                <a:off x="436595" y="2332037"/>
                <a:ext cx="11073234" cy="4525963"/>
              </a:xfrm>
              <a:prstGeom prst="rect">
                <a:avLst/>
              </a:prstGeom>
            </p:spPr>
            <p:txBody>
              <a:bodyPr/>
              <a:lstStyle>
                <a:lvl1pPr marL="91440" indent="-9144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Tw Cen MT" panose="020B0602020104020603" pitchFamily="34" charset="0"/>
                  <a:buChar char=" 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265176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448056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594360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777240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914400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1060704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216152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362456" indent="-13716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Wingdings 3" pitchFamily="18" charset="2"/>
                  <a:buChar char="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tr-TR" sz="2000" dirty="0" smtClean="0"/>
                  <a:t>Transfer </a:t>
                </a:r>
                <a:r>
                  <a:rPr lang="tr-TR" sz="2000" dirty="0" err="1" smtClean="0"/>
                  <a:t>function</a:t>
                </a:r>
                <a:r>
                  <a:rPr lang="tr-TR" sz="2000" dirty="0" smtClean="0"/>
                  <a:t> of </a:t>
                </a:r>
                <a:r>
                  <a:rPr lang="en-US" sz="2000" dirty="0" smtClean="0"/>
                  <a:t>PID controller </a:t>
                </a:r>
                <a:r>
                  <a:rPr lang="tr-TR" sz="2000" dirty="0" smtClean="0"/>
                  <a:t>is</a:t>
                </a:r>
              </a:p>
              <a:p>
                <a:pPr marL="0" indent="0">
                  <a:buNone/>
                </a:pPr>
                <a:endParaRPr lang="tr-TR" sz="1800" dirty="0"/>
              </a:p>
              <a:p>
                <a:pPr marL="0" indent="0">
                  <a:buNone/>
                </a:pPr>
                <a:endParaRPr lang="tr-TR" sz="1800" dirty="0" smtClean="0"/>
              </a:p>
              <a:p>
                <a:endParaRPr lang="tr-TR" sz="1800" dirty="0" smtClean="0"/>
              </a:p>
              <a:p>
                <a:r>
                  <a:rPr lang="tr-TR" sz="2000" dirty="0" err="1" smtClean="0"/>
                  <a:t>If</a:t>
                </a:r>
                <a:r>
                  <a:rPr lang="tr-TR" sz="2000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tr-TR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tr-TR" sz="2000" b="0" i="1" smtClean="0">
                        <a:latin typeface="Cambria Math" panose="02040503050406030204" pitchFamily="18" charset="0"/>
                      </a:rPr>
                      <m:t>=0 </m:t>
                    </m:r>
                    <m:r>
                      <m:rPr>
                        <m:nor/>
                      </m:rPr>
                      <a:rPr lang="tr-TR" sz="2000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tr-TR" sz="20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tr-TR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tr-TR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tr-TR" sz="2000" b="0" i="0" smtClean="0">
                        <a:latin typeface="Cambria Math" panose="02040503050406030204" pitchFamily="18" charset="0"/>
                      </a:rPr>
                      <m:t>0 </m:t>
                    </m:r>
                    <m:r>
                      <m:rPr>
                        <m:nor/>
                      </m:rPr>
                      <a:rPr lang="tr-TR" sz="2000" b="0" i="0" smtClean="0">
                        <a:latin typeface="Cambria Math" panose="02040503050406030204" pitchFamily="18" charset="0"/>
                      </a:rPr>
                      <m:t>then</m:t>
                    </m:r>
                    <m:r>
                      <m:rPr>
                        <m:nor/>
                      </m:rPr>
                      <a:rPr lang="tr-TR" sz="2000" b="0" i="0" smtClean="0">
                        <a:latin typeface="Cambria Math" panose="02040503050406030204" pitchFamily="18" charset="0"/>
                      </a:rPr>
                      <m:t>   </m:t>
                    </m:r>
                    <m:sSub>
                      <m:sSubPr>
                        <m:ctrlPr>
                          <a:rPr lang="tr-T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tr-TR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tr-TR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tr-TR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tr-TR" sz="2000" dirty="0" smtClean="0"/>
                  <a:t>          Proportional (P)  </a:t>
                </a:r>
                <a:r>
                  <a:rPr lang="en-US" sz="2000" dirty="0" smtClean="0"/>
                  <a:t>controller</a:t>
                </a:r>
                <a:r>
                  <a:rPr lang="tr-TR" sz="2000" dirty="0" smtClean="0"/>
                  <a:t>.</a:t>
                </a:r>
                <a:endParaRPr lang="tr-TR" sz="2000" dirty="0"/>
              </a:p>
              <a:p>
                <a:endParaRPr lang="en-US" sz="2000" dirty="0"/>
              </a:p>
              <a:p>
                <a:r>
                  <a:rPr lang="tr-TR" sz="2000" dirty="0" err="1" smtClean="0"/>
                  <a:t>If</a:t>
                </a:r>
                <a:r>
                  <a:rPr lang="tr-TR" sz="2000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tr-TR" sz="2000" b="0" i="0" smtClean="0">
                        <a:latin typeface="Cambria Math" panose="02040503050406030204" pitchFamily="18" charset="0"/>
                      </a:rPr>
                      <m:t>only</m:t>
                    </m:r>
                    <m:r>
                      <m:rPr>
                        <m:nor/>
                      </m:rPr>
                      <a:rPr lang="tr-TR" sz="2000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tr-T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tr-TR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tr-TR" sz="2000">
                        <a:latin typeface="Cambria Math" panose="02040503050406030204" pitchFamily="18" charset="0"/>
                      </a:rPr>
                      <m:t>0 </m:t>
                    </m:r>
                    <m:r>
                      <m:rPr>
                        <m:nor/>
                      </m:rPr>
                      <a:rPr lang="tr-TR" sz="2000">
                        <a:latin typeface="Cambria Math" panose="02040503050406030204" pitchFamily="18" charset="0"/>
                      </a:rPr>
                      <m:t>then</m:t>
                    </m:r>
                    <m:r>
                      <m:rPr>
                        <m:nor/>
                      </m:rPr>
                      <a:rPr lang="tr-TR" sz="2000" b="0" i="0" smtClean="0"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tr-TR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tr-TR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tr-TR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tr-TR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tr-TR" sz="20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tr-TR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tr-TR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tr-TR" sz="20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tr-TR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r>
                  <a:rPr lang="tr-TR" sz="2000" dirty="0" smtClean="0"/>
                  <a:t>            Proportional </a:t>
                </a:r>
                <a:r>
                  <a:rPr lang="tr-TR" sz="2000" dirty="0" err="1" smtClean="0"/>
                  <a:t>Integral</a:t>
                </a:r>
                <a:r>
                  <a:rPr lang="tr-TR" sz="2000" dirty="0" smtClean="0"/>
                  <a:t> (PI) </a:t>
                </a:r>
                <a:r>
                  <a:rPr lang="en-US" sz="2000" dirty="0" smtClean="0"/>
                  <a:t>controller</a:t>
                </a:r>
                <a:r>
                  <a:rPr lang="tr-TR" sz="2000" dirty="0"/>
                  <a:t>.</a:t>
                </a:r>
              </a:p>
              <a:p>
                <a:endParaRPr lang="en-US" sz="2000" dirty="0"/>
              </a:p>
              <a:p>
                <a:r>
                  <a:rPr lang="tr-TR" sz="2000" dirty="0" err="1" smtClean="0"/>
                  <a:t>If</a:t>
                </a:r>
                <a:r>
                  <a:rPr lang="tr-TR" sz="2000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tr-TR" sz="2000">
                        <a:latin typeface="Cambria Math" panose="02040503050406030204" pitchFamily="18" charset="0"/>
                      </a:rPr>
                      <m:t>only</m:t>
                    </m:r>
                    <m:r>
                      <m:rPr>
                        <m:nor/>
                      </m:rPr>
                      <a:rPr lang="tr-TR" sz="200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tr-T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tr-TR" sz="20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tr-TR" sz="2000">
                        <a:latin typeface="Cambria Math" panose="02040503050406030204" pitchFamily="18" charset="0"/>
                      </a:rPr>
                      <m:t>0 </m:t>
                    </m:r>
                    <m:r>
                      <m:rPr>
                        <m:nor/>
                      </m:rPr>
                      <a:rPr lang="tr-TR" sz="2000">
                        <a:latin typeface="Cambria Math" panose="02040503050406030204" pitchFamily="18" charset="0"/>
                      </a:rPr>
                      <m:t>then</m:t>
                    </m:r>
                    <m:r>
                      <m:rPr>
                        <m:nor/>
                      </m:rPr>
                      <a:rPr lang="tr-TR" sz="2000"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tr-T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tr-TR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tr-TR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tr-T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tr-TR" sz="20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tr-TR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tr-TR" sz="20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tr-TR" sz="2000" dirty="0" smtClean="0"/>
                  <a:t>          </a:t>
                </a:r>
                <a:r>
                  <a:rPr lang="tr-TR" sz="2000" dirty="0" err="1"/>
                  <a:t>Proportional</a:t>
                </a:r>
                <a:r>
                  <a:rPr lang="tr-TR" sz="2000" dirty="0"/>
                  <a:t> </a:t>
                </a:r>
                <a:r>
                  <a:rPr lang="tr-TR" sz="2000" dirty="0" err="1" smtClean="0"/>
                  <a:t>Derivative</a:t>
                </a:r>
                <a:r>
                  <a:rPr lang="tr-TR" sz="2000" dirty="0" smtClean="0"/>
                  <a:t> </a:t>
                </a:r>
                <a:r>
                  <a:rPr lang="tr-TR" sz="2000" dirty="0"/>
                  <a:t>(</a:t>
                </a:r>
                <a:r>
                  <a:rPr lang="tr-TR" sz="2000" dirty="0" smtClean="0"/>
                  <a:t>PD) </a:t>
                </a:r>
                <a:r>
                  <a:rPr lang="en-US" sz="2000" dirty="0"/>
                  <a:t>controller</a:t>
                </a:r>
                <a:r>
                  <a:rPr lang="tr-TR" sz="2000" dirty="0"/>
                  <a:t>.</a:t>
                </a:r>
              </a:p>
              <a:p>
                <a:endParaRPr lang="en-US" sz="2000" dirty="0" smtClean="0"/>
              </a:p>
            </p:txBody>
          </p:sp>
        </mc:Choice>
        <mc:Fallback xmlns="">
          <p:sp>
            <p:nvSpPr>
              <p:cNvPr id="3" name="Rectangle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595" y="2332037"/>
                <a:ext cx="11073234" cy="4525963"/>
              </a:xfrm>
              <a:prstGeom prst="rect">
                <a:avLst/>
              </a:prstGeom>
              <a:blipFill>
                <a:blip r:embed="rId5"/>
                <a:stretch>
                  <a:fillRect l="-606" t="-1482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3223973"/>
              </p:ext>
            </p:extLst>
          </p:nvPr>
        </p:nvGraphicFramePr>
        <p:xfrm>
          <a:off x="1116013" y="2733675"/>
          <a:ext cx="3340100" cy="688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03" name="Denklem" r:id="rId6" imgW="2095200" imgH="431640" progId="Equation.3">
                  <p:embed/>
                </p:oleObj>
              </mc:Choice>
              <mc:Fallback>
                <p:oleObj name="Denklem" r:id="rId6" imgW="2095200" imgH="4316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2733675"/>
                        <a:ext cx="3340100" cy="68897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6" descr="PID Controller bd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60580" y="988017"/>
            <a:ext cx="7696200" cy="1441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8" name="Düz Ok Bağlayıcısı 17"/>
          <p:cNvCxnSpPr/>
          <p:nvPr/>
        </p:nvCxnSpPr>
        <p:spPr>
          <a:xfrm flipV="1">
            <a:off x="4381500" y="603401"/>
            <a:ext cx="395762" cy="354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Metin kutusu 18"/>
              <p:cNvSpPr txBox="1"/>
              <p:nvPr/>
            </p:nvSpPr>
            <p:spPr>
              <a:xfrm>
                <a:off x="4551395" y="288826"/>
                <a:ext cx="207800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d>
                        <m:dPr>
                          <m:ctrlPr>
                            <a:rPr lang="tr-T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nor/>
                        </m:rPr>
                        <a:rPr lang="tr-TR" b="0" i="0" smtClean="0">
                          <a:latin typeface="Cambria Math" panose="02040503050406030204" pitchFamily="18" charset="0"/>
                        </a:rPr>
                        <m:t>PID</m:t>
                      </m:r>
                      <m:r>
                        <m:rPr>
                          <m:nor/>
                        </m:rPr>
                        <a:rPr lang="tr-T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tr-TR" b="0" i="0" smtClean="0">
                          <a:latin typeface="Cambria Math" panose="02040503050406030204" pitchFamily="18" charset="0"/>
                        </a:rPr>
                        <m:t>controller</m:t>
                      </m:r>
                    </m:oMath>
                  </m:oMathPara>
                </a14:m>
                <a:endParaRPr lang="tr-TR" dirty="0"/>
              </a:p>
            </p:txBody>
          </p:sp>
        </mc:Choice>
        <mc:Fallback xmlns="">
          <p:sp>
            <p:nvSpPr>
              <p:cNvPr id="19" name="Metin kutusu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1395" y="288826"/>
                <a:ext cx="2078005" cy="276999"/>
              </a:xfrm>
              <a:prstGeom prst="rect">
                <a:avLst/>
              </a:prstGeom>
              <a:blipFill>
                <a:blip r:embed="rId9"/>
                <a:stretch>
                  <a:fillRect l="-2053" r="-2346" b="-10870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Yuvarlatılmış Dikdörtgen 19"/>
          <p:cNvSpPr/>
          <p:nvPr/>
        </p:nvSpPr>
        <p:spPr>
          <a:xfrm>
            <a:off x="2743200" y="957854"/>
            <a:ext cx="2360023" cy="96238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cxnSp>
        <p:nvCxnSpPr>
          <p:cNvPr id="21" name="Düz Ok Bağlayıcısı 20"/>
          <p:cNvCxnSpPr/>
          <p:nvPr/>
        </p:nvCxnSpPr>
        <p:spPr>
          <a:xfrm flipV="1">
            <a:off x="6544187" y="679083"/>
            <a:ext cx="666510" cy="524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Metin kutusu 24"/>
          <p:cNvSpPr txBox="1"/>
          <p:nvPr/>
        </p:nvSpPr>
        <p:spPr>
          <a:xfrm>
            <a:off x="7127211" y="323779"/>
            <a:ext cx="4046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Plant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that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we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want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to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control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its</a:t>
            </a:r>
            <a:r>
              <a:rPr lang="tr-T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tr-T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output</a:t>
            </a:r>
            <a:endParaRPr lang="tr-TR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17" name="Düz Ok Bağlayıcısı 16"/>
          <p:cNvCxnSpPr/>
          <p:nvPr/>
        </p:nvCxnSpPr>
        <p:spPr>
          <a:xfrm>
            <a:off x="4936308" y="4267201"/>
            <a:ext cx="333829" cy="0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Düz Ok Bağlayıcısı 37"/>
          <p:cNvCxnSpPr/>
          <p:nvPr/>
        </p:nvCxnSpPr>
        <p:spPr>
          <a:xfrm>
            <a:off x="4794068" y="5217887"/>
            <a:ext cx="333829" cy="0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9" name="Düz Ok Bağlayıcısı 38"/>
          <p:cNvCxnSpPr/>
          <p:nvPr/>
        </p:nvCxnSpPr>
        <p:spPr>
          <a:xfrm>
            <a:off x="4924697" y="6183086"/>
            <a:ext cx="333829" cy="0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" name="sc3.m4a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191051" y="2603339"/>
            <a:ext cx="487363" cy="487363"/>
          </a:xfrm>
          <a:prstGeom prst="rect">
            <a:avLst/>
          </a:prstGeom>
        </p:spPr>
      </p:pic>
      <p:sp>
        <p:nvSpPr>
          <p:cNvPr id="14" name="Metin kutusu 13"/>
          <p:cNvSpPr txBox="1"/>
          <p:nvPr/>
        </p:nvSpPr>
        <p:spPr>
          <a:xfrm>
            <a:off x="11299371" y="6389493"/>
            <a:ext cx="43107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tr-TR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9487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Proportional </a:t>
            </a:r>
            <a:r>
              <a:rPr lang="tr-TR" b="1" dirty="0" smtClean="0"/>
              <a:t>(P) </a:t>
            </a:r>
            <a:r>
              <a:rPr lang="en-US" b="1" dirty="0" smtClean="0"/>
              <a:t>Control Action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1 Metin Yer Tutucusu"/>
              <p:cNvSpPr>
                <a:spLocks noGrp="1"/>
              </p:cNvSpPr>
              <p:nvPr>
                <p:ph type="body" idx="4294967295"/>
              </p:nvPr>
            </p:nvSpPr>
            <p:spPr>
              <a:xfrm>
                <a:off x="143369" y="727060"/>
                <a:ext cx="6407896" cy="1887599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 smtClean="0"/>
                  <a:t>For a controller with proportional control action,</a:t>
                </a:r>
                <a:r>
                  <a:rPr lang="tr-TR" sz="2400" dirty="0"/>
                  <a:t> </a:t>
                </a:r>
                <a:r>
                  <a:rPr lang="en-US" sz="2400" dirty="0"/>
                  <a:t>the relationship between the output of the </a:t>
                </a:r>
                <a:r>
                  <a:rPr lang="tr-TR" sz="2400" dirty="0"/>
                  <a:t>c</a:t>
                </a:r>
                <a:r>
                  <a:rPr lang="en-US" sz="2400" dirty="0" err="1"/>
                  <a:t>ontroller</a:t>
                </a:r>
                <a:r>
                  <a:rPr lang="en-US" sz="2400" dirty="0"/>
                  <a:t> </a:t>
                </a:r>
                <a:r>
                  <a:rPr lang="en-US" sz="2400" b="1" i="1" dirty="0">
                    <a:solidFill>
                      <a:srgbClr val="C00000"/>
                    </a:solidFill>
                  </a:rPr>
                  <a:t>u(t) </a:t>
                </a:r>
                <a:r>
                  <a:rPr lang="en-US" sz="2400" dirty="0"/>
                  <a:t>and the </a:t>
                </a:r>
                <a:r>
                  <a:rPr lang="en-US" sz="2400" dirty="0" smtClean="0"/>
                  <a:t>error </a:t>
                </a:r>
                <a:r>
                  <a:rPr lang="en-US" sz="2400" dirty="0"/>
                  <a:t>signal</a:t>
                </a:r>
                <a:r>
                  <a:rPr lang="tr-TR" sz="2400" dirty="0"/>
                  <a:t> </a:t>
                </a:r>
                <a:r>
                  <a:rPr lang="en-US" sz="2400" i="1" dirty="0">
                    <a:solidFill>
                      <a:srgbClr val="C00000"/>
                    </a:solidFill>
                  </a:rPr>
                  <a:t>e(t) </a:t>
                </a:r>
                <a:r>
                  <a:rPr lang="en-US" sz="2400" i="1" dirty="0" smtClean="0"/>
                  <a:t>is</a:t>
                </a:r>
                <a:endParaRPr lang="tr-TR" sz="2400" i="1" dirty="0" smtClean="0"/>
              </a:p>
              <a:p>
                <a14:m>
                  <m:oMath xmlns:m="http://schemas.openxmlformats.org/officeDocument/2006/math">
                    <m:r>
                      <a:rPr lang="tr-TR" sz="2800" b="0" i="1" smtClean="0">
                        <a:latin typeface="Cambria Math" panose="02040503050406030204" pitchFamily="18" charset="0"/>
                      </a:rPr>
                      <m:t>                            </m:t>
                    </m:r>
                    <m:r>
                      <a:rPr lang="tr-TR" sz="2800" b="0" i="1" smtClean="0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tr-TR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tr-TR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tr-TR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tr-TR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8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8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tr-TR" sz="2800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tr-TR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tr-TR" sz="28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tr-TR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2" name="1 Metin Yer Tutucusu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143369" y="727060"/>
                <a:ext cx="6407896" cy="1887599"/>
              </a:xfrm>
              <a:blipFill>
                <a:blip r:embed="rId4"/>
                <a:stretch>
                  <a:fillRect l="-761" t="-4516" r="-3425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1970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83222" y="4597152"/>
            <a:ext cx="3086100" cy="1409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7 Düz Ok Bağlayıcısı"/>
          <p:cNvCxnSpPr/>
          <p:nvPr/>
        </p:nvCxnSpPr>
        <p:spPr>
          <a:xfrm>
            <a:off x="6023992" y="5949280"/>
            <a:ext cx="1656184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9 Düz Ok Bağlayıcısı"/>
          <p:cNvCxnSpPr/>
          <p:nvPr/>
        </p:nvCxnSpPr>
        <p:spPr>
          <a:xfrm rot="5400000" flipH="1" flipV="1">
            <a:off x="5375920" y="5301208"/>
            <a:ext cx="1296144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11 Düz Bağlayıcı"/>
          <p:cNvCxnSpPr/>
          <p:nvPr/>
        </p:nvCxnSpPr>
        <p:spPr>
          <a:xfrm>
            <a:off x="6023992" y="5589240"/>
            <a:ext cx="1584176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5" name="14 Metin kutusu"/>
          <p:cNvSpPr txBox="1"/>
          <p:nvPr/>
        </p:nvSpPr>
        <p:spPr>
          <a:xfrm>
            <a:off x="7536160" y="5949280"/>
            <a:ext cx="24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15 Metin kutusu"/>
              <p:cNvSpPr txBox="1"/>
              <p:nvPr/>
            </p:nvSpPr>
            <p:spPr>
              <a:xfrm>
                <a:off x="5807968" y="4365104"/>
                <a:ext cx="65703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i="1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tr-TR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tr-TR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tr-TR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15 Metin kutusu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7968" y="4365104"/>
                <a:ext cx="657039" cy="369332"/>
              </a:xfrm>
              <a:prstGeom prst="rect">
                <a:avLst/>
              </a:prstGeom>
              <a:blipFill>
                <a:blip r:embed="rId6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16 Metin kutusu"/>
          <p:cNvSpPr txBox="1"/>
          <p:nvPr/>
        </p:nvSpPr>
        <p:spPr>
          <a:xfrm>
            <a:off x="5735960" y="537321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1</a:t>
            </a:r>
            <a:endParaRPr lang="en-US" dirty="0"/>
          </a:p>
        </p:txBody>
      </p:sp>
      <p:cxnSp>
        <p:nvCxnSpPr>
          <p:cNvPr id="18" name="17 Düz Ok Bağlayıcısı"/>
          <p:cNvCxnSpPr/>
          <p:nvPr/>
        </p:nvCxnSpPr>
        <p:spPr>
          <a:xfrm>
            <a:off x="8207448" y="6011996"/>
            <a:ext cx="1656184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18 Düz Ok Bağlayıcısı"/>
          <p:cNvCxnSpPr/>
          <p:nvPr/>
        </p:nvCxnSpPr>
        <p:spPr>
          <a:xfrm rot="5400000" flipH="1" flipV="1">
            <a:off x="7559376" y="5363924"/>
            <a:ext cx="1296144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19 Düz Bağlayıcı"/>
          <p:cNvCxnSpPr/>
          <p:nvPr/>
        </p:nvCxnSpPr>
        <p:spPr>
          <a:xfrm>
            <a:off x="8184232" y="5373216"/>
            <a:ext cx="1584176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20 Metin kutusu"/>
          <p:cNvSpPr txBox="1"/>
          <p:nvPr/>
        </p:nvSpPr>
        <p:spPr>
          <a:xfrm>
            <a:off x="9719616" y="6011996"/>
            <a:ext cx="247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21 Metin kutusu"/>
              <p:cNvSpPr txBox="1"/>
              <p:nvPr/>
            </p:nvSpPr>
            <p:spPr>
              <a:xfrm>
                <a:off x="7991424" y="4427820"/>
                <a:ext cx="6762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i="1">
                          <a:latin typeface="Cambria Math" panose="02040503050406030204" pitchFamily="18" charset="0"/>
                        </a:rPr>
                        <m:t>𝑢</m:t>
                      </m:r>
                      <m:d>
                        <m:dPr>
                          <m:ctrlPr>
                            <a:rPr lang="tr-T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21 Metin kutusu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91424" y="4427820"/>
                <a:ext cx="676275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22 Metin kutusu"/>
              <p:cNvSpPr txBox="1"/>
              <p:nvPr/>
            </p:nvSpPr>
            <p:spPr>
              <a:xfrm>
                <a:off x="7752184" y="5157192"/>
                <a:ext cx="509627" cy="3907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3" name="22 Metin kutusu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2184" y="5157192"/>
                <a:ext cx="509627" cy="390748"/>
              </a:xfrm>
              <a:prstGeom prst="rect">
                <a:avLst/>
              </a:prstGeom>
              <a:blipFill>
                <a:blip r:embed="rId8"/>
                <a:stretch>
                  <a:fillRect b="-3125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Dikdörtgen 3"/>
              <p:cNvSpPr/>
              <p:nvPr/>
            </p:nvSpPr>
            <p:spPr>
              <a:xfrm>
                <a:off x="5651676" y="2455119"/>
                <a:ext cx="6096000" cy="646331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en-US" dirty="0" smtClean="0">
                    <a:latin typeface="CharisSIL"/>
                  </a:rPr>
                  <a:t>When the control </a:t>
                </a:r>
                <a:r>
                  <a:rPr lang="en-US" dirty="0">
                    <a:latin typeface="CharisSIL"/>
                  </a:rPr>
                  <a:t>signal </a:t>
                </a:r>
                <a14:m>
                  <m:oMath xmlns:m="http://schemas.openxmlformats.org/officeDocument/2006/math">
                    <m:r>
                      <a:rPr lang="tr-TR" b="0" i="1" smtClean="0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tr-T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tr-T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tr-TR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smtClean="0">
                    <a:latin typeface="CharisSIL"/>
                  </a:rPr>
                  <a:t>is </a:t>
                </a:r>
                <a:r>
                  <a:rPr lang="en-US" dirty="0">
                    <a:latin typeface="CharisSIL"/>
                  </a:rPr>
                  <a:t>linearly proportional to the system </a:t>
                </a:r>
                <a:r>
                  <a:rPr lang="en-US" dirty="0" smtClean="0">
                    <a:latin typeface="CharisSIL"/>
                  </a:rPr>
                  <a:t>error</a:t>
                </a:r>
                <a:r>
                  <a:rPr lang="tr-TR" dirty="0" smtClean="0">
                    <a:latin typeface="CharisSIL"/>
                  </a:rPr>
                  <a:t> </a:t>
                </a:r>
                <a14:m>
                  <m:oMath xmlns:m="http://schemas.openxmlformats.org/officeDocument/2006/math">
                    <m:r>
                      <a:rPr lang="tr-TR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tr-T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tr-TR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tr-T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>
                    <a:latin typeface="CharisSIL"/>
                  </a:rPr>
                  <a:t>, </a:t>
                </a:r>
                <a:r>
                  <a:rPr lang="en-US" dirty="0">
                    <a:latin typeface="CharisSIL"/>
                  </a:rPr>
                  <a:t>we call the result </a:t>
                </a:r>
                <a:r>
                  <a:rPr lang="en-US" dirty="0" smtClean="0">
                    <a:latin typeface="CharisSIL"/>
                  </a:rPr>
                  <a:t>proportional</a:t>
                </a:r>
                <a:r>
                  <a:rPr lang="tr-TR" dirty="0" smtClean="0">
                    <a:latin typeface="CharisSIL"/>
                  </a:rPr>
                  <a:t> </a:t>
                </a:r>
                <a:r>
                  <a:rPr lang="tr-TR" dirty="0" err="1" smtClean="0">
                    <a:latin typeface="CharisSIL"/>
                  </a:rPr>
                  <a:t>controller</a:t>
                </a:r>
                <a:r>
                  <a:rPr lang="en-US" dirty="0" smtClean="0">
                    <a:latin typeface="CharisSIL"/>
                  </a:rPr>
                  <a:t>. </a:t>
                </a:r>
                <a:endParaRPr lang="tr-TR" dirty="0"/>
              </a:p>
            </p:txBody>
          </p:sp>
        </mc:Choice>
        <mc:Fallback xmlns="">
          <p:sp>
            <p:nvSpPr>
              <p:cNvPr id="4" name="Dikdörtgen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1676" y="2455119"/>
                <a:ext cx="6096000" cy="646331"/>
              </a:xfrm>
              <a:prstGeom prst="rect">
                <a:avLst/>
              </a:prstGeom>
              <a:blipFill>
                <a:blip r:embed="rId9"/>
                <a:stretch>
                  <a:fillRect l="-800" t="-5660" r="-1500" b="-1415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Dikdörtgen 4"/>
              <p:cNvSpPr/>
              <p:nvPr/>
            </p:nvSpPr>
            <p:spPr>
              <a:xfrm>
                <a:off x="1472107" y="3696010"/>
                <a:ext cx="2115964" cy="66909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tr-T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d>
                        <m:dPr>
                          <m:ctrlPr>
                            <a:rPr lang="tr-T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tr-TR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tr-T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f>
                            <m:fPr>
                              <m:ctrlPr>
                                <a:rPr lang="tr-TR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tr-TR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  <m:r>
                            <a:rPr lang="tr-TR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tr-TR" dirty="0"/>
              </a:p>
            </p:txBody>
          </p:sp>
        </mc:Choice>
        <mc:Fallback xmlns="">
          <p:sp>
            <p:nvSpPr>
              <p:cNvPr id="5" name="Dikdörtgen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2107" y="3696010"/>
                <a:ext cx="2115964" cy="669094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Metin kutusu 5"/>
          <p:cNvSpPr txBox="1"/>
          <p:nvPr/>
        </p:nvSpPr>
        <p:spPr>
          <a:xfrm>
            <a:off x="2008103" y="6231643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(a)</a:t>
            </a:r>
            <a:endParaRPr lang="tr-TR" dirty="0"/>
          </a:p>
        </p:txBody>
      </p:sp>
      <p:sp>
        <p:nvSpPr>
          <p:cNvPr id="24" name="Metin kutusu 23"/>
          <p:cNvSpPr txBox="1"/>
          <p:nvPr/>
        </p:nvSpPr>
        <p:spPr>
          <a:xfrm>
            <a:off x="8858379" y="6196662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(c)</a:t>
            </a:r>
            <a:endParaRPr lang="tr-TR" dirty="0"/>
          </a:p>
        </p:txBody>
      </p:sp>
      <p:sp>
        <p:nvSpPr>
          <p:cNvPr id="25" name="Metin kutusu 24"/>
          <p:cNvSpPr txBox="1"/>
          <p:nvPr/>
        </p:nvSpPr>
        <p:spPr>
          <a:xfrm>
            <a:off x="6521020" y="6259379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(b)</a:t>
            </a:r>
            <a:endParaRPr lang="tr-TR" dirty="0"/>
          </a:p>
        </p:txBody>
      </p:sp>
      <p:cxnSp>
        <p:nvCxnSpPr>
          <p:cNvPr id="9" name="Düz Ok Bağlayıcısı 8"/>
          <p:cNvCxnSpPr/>
          <p:nvPr/>
        </p:nvCxnSpPr>
        <p:spPr>
          <a:xfrm>
            <a:off x="2119086" y="4365104"/>
            <a:ext cx="325355" cy="288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Metin kutusu 29"/>
          <p:cNvSpPr txBox="1"/>
          <p:nvPr/>
        </p:nvSpPr>
        <p:spPr>
          <a:xfrm>
            <a:off x="92996" y="1980018"/>
            <a:ext cx="590226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tr-TR" dirty="0" smtClean="0"/>
              <a:t>Eq.4</a:t>
            </a:r>
            <a:endParaRPr lang="tr-TR" dirty="0"/>
          </a:p>
        </p:txBody>
      </p:sp>
      <p:pic>
        <p:nvPicPr>
          <p:cNvPr id="7" name="sc4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9366519" y="704796"/>
            <a:ext cx="487363" cy="487363"/>
          </a:xfrm>
          <a:prstGeom prst="rect">
            <a:avLst/>
          </a:prstGeom>
        </p:spPr>
      </p:pic>
      <p:sp>
        <p:nvSpPr>
          <p:cNvPr id="27" name="Metin kutusu 26"/>
          <p:cNvSpPr txBox="1"/>
          <p:nvPr/>
        </p:nvSpPr>
        <p:spPr>
          <a:xfrm>
            <a:off x="11299371" y="6389493"/>
            <a:ext cx="43107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tr-T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1336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Proportional-Plus-Integral </a:t>
            </a:r>
            <a:r>
              <a:rPr lang="tr-TR" b="1" dirty="0" smtClean="0"/>
              <a:t> (PI) </a:t>
            </a:r>
            <a:r>
              <a:rPr lang="en-US" b="1" dirty="0" smtClean="0"/>
              <a:t>Control Action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1 Metin Yer Tutucusu"/>
              <p:cNvSpPr>
                <a:spLocks noGrp="1"/>
              </p:cNvSpPr>
              <p:nvPr>
                <p:ph type="body" idx="4294967295"/>
              </p:nvPr>
            </p:nvSpPr>
            <p:spPr>
              <a:xfrm>
                <a:off x="0" y="908294"/>
                <a:ext cx="11030857" cy="4022725"/>
              </a:xfrm>
            </p:spPr>
            <p:txBody>
              <a:bodyPr/>
              <a:lstStyle/>
              <a:p>
                <a:pPr>
                  <a:buNone/>
                </a:pPr>
                <a:r>
                  <a:rPr lang="en-US" sz="2400" dirty="0" smtClean="0"/>
                  <a:t>The control action of a proportional</a:t>
                </a:r>
                <a:r>
                  <a:rPr lang="tr-TR" sz="2400" dirty="0"/>
                  <a:t> </a:t>
                </a:r>
                <a:r>
                  <a:rPr lang="en-US" sz="2400" dirty="0"/>
                  <a:t>plus-integral controller is defined by</a:t>
                </a:r>
              </a:p>
              <a:p>
                <a:endParaRPr lang="tr-TR" dirty="0"/>
              </a:p>
              <a:p>
                <a:endParaRPr lang="tr-TR" dirty="0" smtClean="0"/>
              </a:p>
              <a:p>
                <a:r>
                  <a:rPr lang="tr-TR" dirty="0" err="1" smtClean="0"/>
                  <a:t>Then</a:t>
                </a:r>
                <a:r>
                  <a:rPr lang="tr-TR" dirty="0" smtClean="0"/>
                  <a:t>, transfer </a:t>
                </a:r>
                <a:r>
                  <a:rPr lang="tr-TR" dirty="0" err="1" smtClean="0"/>
                  <a:t>function</a:t>
                </a:r>
                <a:r>
                  <a:rPr lang="tr-TR" dirty="0" smtClean="0"/>
                  <a:t> of a PI Controller is  </a:t>
                </a:r>
                <a:endParaRPr lang="tr-TR" sz="2400" i="1" dirty="0" smtClean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tr-TR" sz="2400" b="0" i="1" smtClean="0">
                        <a:latin typeface="Cambria Math" panose="02040503050406030204" pitchFamily="18" charset="0"/>
                      </a:rPr>
                      <m:t>                                             </m:t>
                    </m:r>
                    <m:sSub>
                      <m:sSubPr>
                        <m:ctrlPr>
                          <a:rPr lang="tr-TR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tr-TR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tr-TR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tr-TR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tr-TR" sz="24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tr-TR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tr-TR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tr-TR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tr-TR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tr-TR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tr-TR" sz="2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tr-TR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tr-TR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tr-TR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tr-TR" sz="2400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tr-TR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tr-TR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tr-TR" sz="2400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tr-TR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1 Metin Yer Tutucusu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0" y="908294"/>
                <a:ext cx="11030857" cy="4022725"/>
              </a:xfrm>
              <a:blipFill>
                <a:blip r:embed="rId5"/>
                <a:stretch>
                  <a:fillRect l="-1271" t="-212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4221374"/>
              </p:ext>
            </p:extLst>
          </p:nvPr>
        </p:nvGraphicFramePr>
        <p:xfrm>
          <a:off x="3309711" y="1406752"/>
          <a:ext cx="3248025" cy="665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7" name="Denklem" r:id="rId6" imgW="1612800" imgH="330120" progId="Equation.3">
                  <p:embed/>
                </p:oleObj>
              </mc:Choice>
              <mc:Fallback>
                <p:oleObj name="Denklem" r:id="rId6" imgW="1612800" imgH="33012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09711" y="1406752"/>
                        <a:ext cx="3248025" cy="66516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5"/>
          <p:cNvPicPr>
            <a:picLocks noChangeAspect="1" noChangeArrowheads="1"/>
          </p:cNvPicPr>
          <p:nvPr/>
        </p:nvPicPr>
        <p:blipFill rotWithShape="1">
          <a:blip r:embed="rId8" cstate="print"/>
          <a:srcRect l="34363" b="32720"/>
          <a:stretch/>
        </p:blipFill>
        <p:spPr bwMode="auto">
          <a:xfrm>
            <a:off x="1244566" y="3910387"/>
            <a:ext cx="6578634" cy="25059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Metin kutusu 11"/>
          <p:cNvSpPr txBox="1"/>
          <p:nvPr/>
        </p:nvSpPr>
        <p:spPr>
          <a:xfrm>
            <a:off x="2008103" y="6231643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(a)</a:t>
            </a:r>
            <a:endParaRPr lang="tr-TR" dirty="0"/>
          </a:p>
        </p:txBody>
      </p:sp>
      <p:sp>
        <p:nvSpPr>
          <p:cNvPr id="13" name="Metin kutusu 12"/>
          <p:cNvSpPr txBox="1"/>
          <p:nvPr/>
        </p:nvSpPr>
        <p:spPr>
          <a:xfrm>
            <a:off x="6121398" y="6231643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(b)</a:t>
            </a:r>
            <a:endParaRPr lang="tr-TR" dirty="0"/>
          </a:p>
        </p:txBody>
      </p:sp>
      <p:sp>
        <p:nvSpPr>
          <p:cNvPr id="14" name="Metin kutusu 13"/>
          <p:cNvSpPr txBox="1"/>
          <p:nvPr/>
        </p:nvSpPr>
        <p:spPr>
          <a:xfrm>
            <a:off x="-52631" y="4106369"/>
            <a:ext cx="2126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/>
              <a:t>Input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controller</a:t>
            </a:r>
            <a:endParaRPr lang="tr-TR" dirty="0"/>
          </a:p>
        </p:txBody>
      </p:sp>
      <p:sp>
        <p:nvSpPr>
          <p:cNvPr id="15" name="Metin kutusu 14"/>
          <p:cNvSpPr txBox="1"/>
          <p:nvPr/>
        </p:nvSpPr>
        <p:spPr>
          <a:xfrm>
            <a:off x="2618902" y="3829370"/>
            <a:ext cx="2655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/>
              <a:t>Output</a:t>
            </a:r>
            <a:r>
              <a:rPr lang="tr-TR" dirty="0" smtClean="0"/>
              <a:t> of </a:t>
            </a:r>
            <a:r>
              <a:rPr lang="tr-TR" dirty="0" err="1" smtClean="0"/>
              <a:t>the</a:t>
            </a:r>
            <a:r>
              <a:rPr lang="tr-TR" dirty="0" smtClean="0"/>
              <a:t> PD </a:t>
            </a:r>
            <a:r>
              <a:rPr lang="tr-TR" dirty="0" err="1" smtClean="0"/>
              <a:t>controller</a:t>
            </a:r>
            <a:endParaRPr lang="tr-TR" dirty="0"/>
          </a:p>
        </p:txBody>
      </p:sp>
      <p:cxnSp>
        <p:nvCxnSpPr>
          <p:cNvPr id="16" name="Eğri Bağlayıcı 15"/>
          <p:cNvCxnSpPr/>
          <p:nvPr/>
        </p:nvCxnSpPr>
        <p:spPr>
          <a:xfrm rot="16200000" flipH="1">
            <a:off x="869506" y="4555959"/>
            <a:ext cx="395272" cy="35484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ğri Bağlayıcı 16"/>
          <p:cNvCxnSpPr/>
          <p:nvPr/>
        </p:nvCxnSpPr>
        <p:spPr>
          <a:xfrm>
            <a:off x="4082943" y="4138138"/>
            <a:ext cx="576926" cy="30579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Metin kutusu 18"/>
          <p:cNvSpPr txBox="1"/>
          <p:nvPr/>
        </p:nvSpPr>
        <p:spPr>
          <a:xfrm>
            <a:off x="39341" y="1554667"/>
            <a:ext cx="590226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tr-TR" dirty="0" smtClean="0"/>
              <a:t>Eq.5</a:t>
            </a:r>
            <a:endParaRPr lang="tr-TR" dirty="0"/>
          </a:p>
        </p:txBody>
      </p:sp>
      <p:sp>
        <p:nvSpPr>
          <p:cNvPr id="20" name="Metin kutusu 19"/>
          <p:cNvSpPr txBox="1"/>
          <p:nvPr/>
        </p:nvSpPr>
        <p:spPr>
          <a:xfrm>
            <a:off x="39341" y="2941787"/>
            <a:ext cx="590226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tr-TR" dirty="0" smtClean="0"/>
              <a:t>Eq.6</a:t>
            </a:r>
            <a:endParaRPr lang="tr-TR" dirty="0"/>
          </a:p>
        </p:txBody>
      </p:sp>
      <p:pic>
        <p:nvPicPr>
          <p:cNvPr id="4" name="sc5.m4a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16874" y="2122891"/>
            <a:ext cx="487363" cy="487363"/>
          </a:xfrm>
          <a:prstGeom prst="rect">
            <a:avLst/>
          </a:prstGeom>
        </p:spPr>
      </p:pic>
      <p:sp>
        <p:nvSpPr>
          <p:cNvPr id="18" name="Metin kutusu 17"/>
          <p:cNvSpPr txBox="1"/>
          <p:nvPr/>
        </p:nvSpPr>
        <p:spPr>
          <a:xfrm>
            <a:off x="11299371" y="6389493"/>
            <a:ext cx="43107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tr-TR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61289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334453" y="89270"/>
            <a:ext cx="9999717" cy="891610"/>
          </a:xfrm>
        </p:spPr>
        <p:txBody>
          <a:bodyPr>
            <a:normAutofit/>
          </a:bodyPr>
          <a:lstStyle/>
          <a:p>
            <a:r>
              <a:rPr lang="en-US" b="1" dirty="0" smtClean="0"/>
              <a:t>Proportional-Plus-Derivative </a:t>
            </a:r>
            <a:r>
              <a:rPr lang="tr-TR" b="1" dirty="0" smtClean="0"/>
              <a:t>(PD) </a:t>
            </a:r>
            <a:r>
              <a:rPr lang="en-US" b="1" dirty="0" smtClean="0"/>
              <a:t>Control Action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1 Metin Yer Tutucusu"/>
              <p:cNvSpPr>
                <a:spLocks noGrp="1"/>
              </p:cNvSpPr>
              <p:nvPr>
                <p:ph type="body" idx="4294967295"/>
              </p:nvPr>
            </p:nvSpPr>
            <p:spPr>
              <a:xfrm>
                <a:off x="72212" y="980880"/>
                <a:ext cx="9720263" cy="4022725"/>
              </a:xfrm>
            </p:spPr>
            <p:txBody>
              <a:bodyPr/>
              <a:lstStyle/>
              <a:p>
                <a:pPr>
                  <a:buNone/>
                </a:pPr>
                <a:r>
                  <a:rPr lang="en-US" sz="2400" dirty="0" smtClean="0"/>
                  <a:t>The control action of a proportional</a:t>
                </a:r>
                <a:r>
                  <a:rPr lang="tr-TR" sz="2400" dirty="0" smtClean="0"/>
                  <a:t> </a:t>
                </a:r>
                <a:r>
                  <a:rPr lang="en-US" sz="2400" dirty="0" smtClean="0"/>
                  <a:t>plus</a:t>
                </a:r>
                <a:r>
                  <a:rPr lang="tr-TR" sz="2400" dirty="0" smtClean="0"/>
                  <a:t> </a:t>
                </a:r>
                <a:r>
                  <a:rPr lang="en-US" sz="2400" dirty="0" smtClean="0"/>
                  <a:t>derivative controller is defined by</a:t>
                </a:r>
                <a:endParaRPr lang="tr-TR" sz="2400" dirty="0" smtClean="0"/>
              </a:p>
              <a:p>
                <a:endParaRPr lang="tr-TR" sz="2400" dirty="0"/>
              </a:p>
              <a:p>
                <a:endParaRPr lang="tr-TR" sz="2400" dirty="0" smtClean="0"/>
              </a:p>
              <a:p>
                <a:r>
                  <a:rPr lang="tr-TR" dirty="0"/>
                  <a:t>Then, transfer </a:t>
                </a:r>
                <a:r>
                  <a:rPr lang="tr-TR" dirty="0" err="1"/>
                  <a:t>function</a:t>
                </a:r>
                <a:r>
                  <a:rPr lang="tr-TR" dirty="0"/>
                  <a:t> of a </a:t>
                </a:r>
                <a:r>
                  <a:rPr lang="tr-TR" dirty="0" smtClean="0"/>
                  <a:t>PD </a:t>
                </a:r>
                <a:r>
                  <a:rPr lang="tr-TR" dirty="0"/>
                  <a:t>Controller is  </a:t>
                </a:r>
                <a:endParaRPr lang="tr-TR" sz="200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tr-TR" sz="2000" i="1">
                        <a:latin typeface="Cambria Math" panose="02040503050406030204" pitchFamily="18" charset="0"/>
                      </a:rPr>
                      <m:t>                                             </m:t>
                    </m:r>
                    <m:sSub>
                      <m:sSubPr>
                        <m:ctrlPr>
                          <a:rPr lang="tr-T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                </m:t>
                        </m:r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tr-TR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tr-TR" sz="20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tr-TR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tr-TR" sz="20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tr-T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0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tr-TR" sz="20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tr-TR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tr-TR" sz="20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1 Metin Yer Tutucusu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72212" y="980880"/>
                <a:ext cx="9720263" cy="4022725"/>
              </a:xfrm>
              <a:blipFill>
                <a:blip r:embed="rId5"/>
                <a:stretch>
                  <a:fillRect l="-1443" t="-212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6" cstate="print"/>
          <a:srcRect l="36582" b="31529"/>
          <a:stretch/>
        </p:blipFill>
        <p:spPr bwMode="auto">
          <a:xfrm>
            <a:off x="1900231" y="4287195"/>
            <a:ext cx="6868160" cy="2389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8104159"/>
              </p:ext>
            </p:extLst>
          </p:nvPr>
        </p:nvGraphicFramePr>
        <p:xfrm>
          <a:off x="3335338" y="1484313"/>
          <a:ext cx="3043237" cy="792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51" name="Denklem" r:id="rId7" imgW="1511280" imgH="393480" progId="Equation.3">
                  <p:embed/>
                </p:oleObj>
              </mc:Choice>
              <mc:Fallback>
                <p:oleObj name="Denklem" r:id="rId7" imgW="1511280" imgH="39348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35338" y="1484313"/>
                        <a:ext cx="3043237" cy="79216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Metin kutusu 10"/>
          <p:cNvSpPr txBox="1"/>
          <p:nvPr/>
        </p:nvSpPr>
        <p:spPr>
          <a:xfrm>
            <a:off x="2588674" y="6367716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(a)</a:t>
            </a:r>
            <a:endParaRPr lang="tr-TR" dirty="0"/>
          </a:p>
        </p:txBody>
      </p:sp>
      <p:sp>
        <p:nvSpPr>
          <p:cNvPr id="12" name="Metin kutusu 11"/>
          <p:cNvSpPr txBox="1"/>
          <p:nvPr/>
        </p:nvSpPr>
        <p:spPr>
          <a:xfrm>
            <a:off x="6950217" y="6367716"/>
            <a:ext cx="436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smtClean="0"/>
              <a:t>(b)</a:t>
            </a:r>
            <a:endParaRPr lang="tr-TR" dirty="0"/>
          </a:p>
        </p:txBody>
      </p:sp>
      <p:sp>
        <p:nvSpPr>
          <p:cNvPr id="6" name="Metin kutusu 5"/>
          <p:cNvSpPr txBox="1"/>
          <p:nvPr/>
        </p:nvSpPr>
        <p:spPr>
          <a:xfrm>
            <a:off x="26808" y="4418092"/>
            <a:ext cx="2126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/>
              <a:t>Input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controller</a:t>
            </a:r>
            <a:endParaRPr lang="tr-TR" dirty="0"/>
          </a:p>
        </p:txBody>
      </p:sp>
      <p:sp>
        <p:nvSpPr>
          <p:cNvPr id="14" name="Metin kutusu 13"/>
          <p:cNvSpPr txBox="1"/>
          <p:nvPr/>
        </p:nvSpPr>
        <p:spPr>
          <a:xfrm>
            <a:off x="3083069" y="3917863"/>
            <a:ext cx="2655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 smtClean="0"/>
              <a:t>Output</a:t>
            </a:r>
            <a:r>
              <a:rPr lang="tr-TR" dirty="0" smtClean="0"/>
              <a:t> of </a:t>
            </a:r>
            <a:r>
              <a:rPr lang="tr-TR" dirty="0" err="1" smtClean="0"/>
              <a:t>the</a:t>
            </a:r>
            <a:r>
              <a:rPr lang="tr-TR" dirty="0" smtClean="0"/>
              <a:t> PD </a:t>
            </a:r>
            <a:r>
              <a:rPr lang="tr-TR" dirty="0" err="1" smtClean="0"/>
              <a:t>controller</a:t>
            </a:r>
            <a:endParaRPr lang="tr-TR" dirty="0"/>
          </a:p>
        </p:txBody>
      </p:sp>
      <p:cxnSp>
        <p:nvCxnSpPr>
          <p:cNvPr id="13" name="Eğri Bağlayıcı 12"/>
          <p:cNvCxnSpPr/>
          <p:nvPr/>
        </p:nvCxnSpPr>
        <p:spPr>
          <a:xfrm>
            <a:off x="969157" y="4847470"/>
            <a:ext cx="931074" cy="24096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ğri Bağlayıcı 15"/>
          <p:cNvCxnSpPr/>
          <p:nvPr/>
        </p:nvCxnSpPr>
        <p:spPr>
          <a:xfrm>
            <a:off x="4883721" y="4296964"/>
            <a:ext cx="576926" cy="30579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Metin kutusu 20"/>
          <p:cNvSpPr txBox="1"/>
          <p:nvPr/>
        </p:nvSpPr>
        <p:spPr>
          <a:xfrm>
            <a:off x="182982" y="1687824"/>
            <a:ext cx="590226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tr-TR" dirty="0" smtClean="0"/>
              <a:t>Eq.7</a:t>
            </a:r>
            <a:endParaRPr lang="tr-TR" dirty="0"/>
          </a:p>
        </p:txBody>
      </p:sp>
      <p:sp>
        <p:nvSpPr>
          <p:cNvPr id="22" name="Metin kutusu 21"/>
          <p:cNvSpPr txBox="1"/>
          <p:nvPr/>
        </p:nvSpPr>
        <p:spPr>
          <a:xfrm>
            <a:off x="182982" y="3157150"/>
            <a:ext cx="590226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tr-TR" dirty="0" smtClean="0"/>
              <a:t>Eq.8</a:t>
            </a:r>
            <a:endParaRPr lang="tr-TR" dirty="0"/>
          </a:p>
        </p:txBody>
      </p:sp>
      <p:pic>
        <p:nvPicPr>
          <p:cNvPr id="4" name="sc6.m4a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609864" y="2556844"/>
            <a:ext cx="487363" cy="487363"/>
          </a:xfrm>
          <a:prstGeom prst="rect">
            <a:avLst/>
          </a:prstGeom>
        </p:spPr>
      </p:pic>
      <p:sp>
        <p:nvSpPr>
          <p:cNvPr id="15" name="Metin kutusu 14"/>
          <p:cNvSpPr txBox="1"/>
          <p:nvPr/>
        </p:nvSpPr>
        <p:spPr>
          <a:xfrm>
            <a:off x="11299371" y="6389493"/>
            <a:ext cx="43107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tr-TR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16287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092" name="Picture 4"/>
          <p:cNvPicPr>
            <a:picLocks noChangeAspect="1" noChangeArrowheads="1"/>
          </p:cNvPicPr>
          <p:nvPr/>
        </p:nvPicPr>
        <p:blipFill rotWithShape="1">
          <a:blip r:embed="rId5" cstate="print"/>
          <a:srcRect t="41501" b="6355"/>
          <a:stretch/>
        </p:blipFill>
        <p:spPr bwMode="auto">
          <a:xfrm>
            <a:off x="3033485" y="4325257"/>
            <a:ext cx="7337293" cy="23950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2 Başlık"/>
          <p:cNvSpPr>
            <a:spLocks noGrp="1"/>
          </p:cNvSpPr>
          <p:nvPr>
            <p:ph type="title"/>
          </p:nvPr>
        </p:nvSpPr>
        <p:spPr>
          <a:xfrm>
            <a:off x="334453" y="89270"/>
            <a:ext cx="10798003" cy="1100901"/>
          </a:xfrm>
        </p:spPr>
        <p:txBody>
          <a:bodyPr>
            <a:normAutofit/>
          </a:bodyPr>
          <a:lstStyle/>
          <a:p>
            <a:r>
              <a:rPr lang="en-US" b="1" dirty="0" smtClean="0"/>
              <a:t>Proportional-Plus-Integral-Plus-Derivative Control Action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1 Metin Yer Tutucusu"/>
              <p:cNvSpPr>
                <a:spLocks noGrp="1"/>
              </p:cNvSpPr>
              <p:nvPr>
                <p:ph type="body" idx="4294967295"/>
              </p:nvPr>
            </p:nvSpPr>
            <p:spPr>
              <a:xfrm>
                <a:off x="334453" y="1190171"/>
                <a:ext cx="11422118" cy="4022725"/>
              </a:xfrm>
            </p:spPr>
            <p:txBody>
              <a:bodyPr>
                <a:normAutofit/>
              </a:bodyPr>
              <a:lstStyle/>
              <a:p>
                <a:pPr>
                  <a:buNone/>
                </a:pPr>
                <a:r>
                  <a:rPr lang="en-US" sz="2000" dirty="0" smtClean="0"/>
                  <a:t>The combination of</a:t>
                </a:r>
                <a:r>
                  <a:rPr lang="tr-TR" sz="2000" dirty="0"/>
                  <a:t> </a:t>
                </a:r>
                <a:r>
                  <a:rPr lang="en-US" sz="2000" dirty="0"/>
                  <a:t>proportional control action, integral control action, and derivative control action is</a:t>
                </a:r>
                <a:r>
                  <a:rPr lang="tr-TR" sz="2000" dirty="0"/>
                  <a:t> </a:t>
                </a:r>
                <a:r>
                  <a:rPr lang="en-US" sz="2000" dirty="0"/>
                  <a:t>termed proportional-plus-integral-plus-derivative control action.</a:t>
                </a:r>
                <a:r>
                  <a:rPr lang="tr-TR" sz="2000" dirty="0"/>
                  <a:t> </a:t>
                </a:r>
                <a:r>
                  <a:rPr lang="en-US" sz="2000" dirty="0"/>
                  <a:t>This combined action</a:t>
                </a:r>
                <a:r>
                  <a:rPr lang="tr-TR" sz="2000" dirty="0"/>
                  <a:t> </a:t>
                </a:r>
                <a:r>
                  <a:rPr lang="en-US" sz="2000" dirty="0"/>
                  <a:t>has the advantages of each of the three individual control actions. The equation of a</a:t>
                </a:r>
                <a:r>
                  <a:rPr lang="tr-TR" sz="2000" dirty="0"/>
                  <a:t> </a:t>
                </a:r>
                <a:r>
                  <a:rPr lang="en-US" sz="2000" dirty="0"/>
                  <a:t>controller with this combined action is given by</a:t>
                </a:r>
              </a:p>
              <a:p>
                <a:endParaRPr lang="tr-TR" dirty="0" smtClean="0"/>
              </a:p>
              <a:p>
                <a:endParaRPr lang="tr-TR" dirty="0"/>
              </a:p>
              <a:p>
                <a:r>
                  <a:rPr lang="tr-TR" dirty="0" err="1" smtClean="0"/>
                  <a:t>Then</a:t>
                </a:r>
                <a:r>
                  <a:rPr lang="tr-TR" dirty="0"/>
                  <a:t>, transfer </a:t>
                </a:r>
                <a:r>
                  <a:rPr lang="tr-TR" dirty="0" err="1"/>
                  <a:t>function</a:t>
                </a:r>
                <a:r>
                  <a:rPr lang="tr-TR" dirty="0"/>
                  <a:t> of a </a:t>
                </a:r>
                <a:r>
                  <a:rPr lang="tr-TR" dirty="0" smtClean="0"/>
                  <a:t>PID </a:t>
                </a:r>
                <a:r>
                  <a:rPr lang="tr-TR" dirty="0"/>
                  <a:t>Controller is  </a:t>
                </a:r>
                <a:endParaRPr lang="tr-TR" dirty="0" smtClean="0"/>
              </a:p>
              <a:p>
                <a14:m>
                  <m:oMath xmlns:m="http://schemas.openxmlformats.org/officeDocument/2006/math">
                    <m:r>
                      <a:rPr lang="tr-TR" sz="2400" i="1">
                        <a:latin typeface="Cambria Math" panose="02040503050406030204" pitchFamily="18" charset="0"/>
                      </a:rPr>
                      <m:t>                                             </m:t>
                    </m:r>
                    <m:sSub>
                      <m:sSubPr>
                        <m:ctrlPr>
                          <a:rPr lang="tr-TR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                </m:t>
                        </m:r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tr-TR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tr-TR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tr-TR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tr-TR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tr-TR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tr-TR" sz="2400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tr-TR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tr-TR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tr-TR" sz="2400" i="1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tr-TR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  <m:r>
                      <a:rPr lang="tr-TR" sz="24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tr-TR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tr-TR" sz="24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lang="tr-TR" sz="2400" i="1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1 Metin Yer Tutucusu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334453" y="1190171"/>
                <a:ext cx="11422118" cy="4022725"/>
              </a:xfrm>
              <a:blipFill>
                <a:blip r:embed="rId6"/>
                <a:stretch>
                  <a:fillRect l="-961" t="-1515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3015185"/>
              </p:ext>
            </p:extLst>
          </p:nvPr>
        </p:nvGraphicFramePr>
        <p:xfrm>
          <a:off x="2886351" y="2012816"/>
          <a:ext cx="4577801" cy="792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5" name="Denklem" r:id="rId7" imgW="2273040" imgH="393480" progId="Equation.3">
                  <p:embed/>
                </p:oleObj>
              </mc:Choice>
              <mc:Fallback>
                <p:oleObj name="Denklem" r:id="rId7" imgW="2273040" imgH="39348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86351" y="2012816"/>
                        <a:ext cx="4577801" cy="792478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sc7.m4a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370778" y="3210853"/>
            <a:ext cx="487363" cy="487363"/>
          </a:xfrm>
          <a:prstGeom prst="rect">
            <a:avLst/>
          </a:prstGeom>
        </p:spPr>
      </p:pic>
      <p:sp>
        <p:nvSpPr>
          <p:cNvPr id="9" name="Metin kutusu 8"/>
          <p:cNvSpPr txBox="1"/>
          <p:nvPr/>
        </p:nvSpPr>
        <p:spPr>
          <a:xfrm>
            <a:off x="11299371" y="6389493"/>
            <a:ext cx="43107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tr-TR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268775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7219</TotalTime>
  <Words>368</Words>
  <Application>Microsoft Office PowerPoint</Application>
  <PresentationFormat>Geniş ekran</PresentationFormat>
  <Paragraphs>83</Paragraphs>
  <Slides>7</Slides>
  <Notes>0</Notes>
  <HiddenSlides>0</HiddenSlides>
  <MMClips>7</MMClips>
  <ScaleCrop>false</ScaleCrop>
  <HeadingPairs>
    <vt:vector size="8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5" baseType="lpstr">
      <vt:lpstr>Calibri</vt:lpstr>
      <vt:lpstr>Cambria Math</vt:lpstr>
      <vt:lpstr>CharisSIL</vt:lpstr>
      <vt:lpstr>Tw Cen MT</vt:lpstr>
      <vt:lpstr>Tw Cen MT Condensed</vt:lpstr>
      <vt:lpstr>Wingdings 3</vt:lpstr>
      <vt:lpstr>Integral</vt:lpstr>
      <vt:lpstr>Denklem</vt:lpstr>
      <vt:lpstr>PID CONTROLLERS</vt:lpstr>
      <vt:lpstr>PID Controllers</vt:lpstr>
      <vt:lpstr>PowerPoint Sunusu</vt:lpstr>
      <vt:lpstr>Proportional (P) Control Action</vt:lpstr>
      <vt:lpstr>Proportional-Plus-Integral  (PI) Control Action</vt:lpstr>
      <vt:lpstr>Proportional-Plus-Derivative (PD) Control Action</vt:lpstr>
      <vt:lpstr>Proportional-Plus-Integral-Plus-Derivative Control Action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EED 3016 Control Systems</dc:title>
  <dc:creator>Windows User</dc:creator>
  <cp:lastModifiedBy>Furkan Hatık</cp:lastModifiedBy>
  <cp:revision>394</cp:revision>
  <cp:lastPrinted>2020-02-13T11:11:23Z</cp:lastPrinted>
  <dcterms:created xsi:type="dcterms:W3CDTF">2018-07-27T16:44:27Z</dcterms:created>
  <dcterms:modified xsi:type="dcterms:W3CDTF">2020-04-03T22:22:16Z</dcterms:modified>
</cp:coreProperties>
</file>